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57" r:id="rId1"/>
  </p:sldMasterIdLst>
  <p:notesMasterIdLst>
    <p:notesMasterId r:id="rId10"/>
  </p:notesMasterIdLst>
  <p:handoutMasterIdLst>
    <p:handoutMasterId r:id="rId11"/>
  </p:handoutMasterIdLst>
  <p:sldIdLst>
    <p:sldId id="290" r:id="rId2"/>
    <p:sldId id="291" r:id="rId3"/>
    <p:sldId id="260" r:id="rId4"/>
    <p:sldId id="292" r:id="rId5"/>
    <p:sldId id="293" r:id="rId6"/>
    <p:sldId id="294" r:id="rId7"/>
    <p:sldId id="303" r:id="rId8"/>
    <p:sldId id="304" r:id="rId9"/>
  </p:sldIdLst>
  <p:sldSz cx="9144000" cy="6858000" type="screen4x3"/>
  <p:notesSz cx="6858000" cy="9144000"/>
  <p:defaultTextStyle>
    <a:defPPr>
      <a:defRPr lang="en-US"/>
    </a:defPPr>
    <a:lvl1pPr algn="l" rtl="0" fontAlgn="base">
      <a:spcBef>
        <a:spcPct val="0"/>
      </a:spcBef>
      <a:spcAft>
        <a:spcPct val="0"/>
      </a:spcAft>
      <a:defRPr sz="1000"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sz="10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10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10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1000" kern="1200">
        <a:solidFill>
          <a:schemeClr val="tx1"/>
        </a:solidFill>
        <a:latin typeface="Arial" panose="020B0604020202020204" pitchFamily="34" charset="0"/>
        <a:ea typeface="+mn-ea"/>
        <a:cs typeface="+mn-cs"/>
      </a:defRPr>
    </a:lvl5pPr>
    <a:lvl6pPr marL="2286000" algn="l" defTabSz="914400" rtl="0" eaLnBrk="1" latinLnBrk="0" hangingPunct="1">
      <a:defRPr sz="1000" kern="1200">
        <a:solidFill>
          <a:schemeClr val="tx1"/>
        </a:solidFill>
        <a:latin typeface="Arial" panose="020B0604020202020204" pitchFamily="34" charset="0"/>
        <a:ea typeface="+mn-ea"/>
        <a:cs typeface="+mn-cs"/>
      </a:defRPr>
    </a:lvl6pPr>
    <a:lvl7pPr marL="2743200" algn="l" defTabSz="914400" rtl="0" eaLnBrk="1" latinLnBrk="0" hangingPunct="1">
      <a:defRPr sz="1000" kern="1200">
        <a:solidFill>
          <a:schemeClr val="tx1"/>
        </a:solidFill>
        <a:latin typeface="Arial" panose="020B0604020202020204" pitchFamily="34" charset="0"/>
        <a:ea typeface="+mn-ea"/>
        <a:cs typeface="+mn-cs"/>
      </a:defRPr>
    </a:lvl7pPr>
    <a:lvl8pPr marL="3200400" algn="l" defTabSz="914400" rtl="0" eaLnBrk="1" latinLnBrk="0" hangingPunct="1">
      <a:defRPr sz="1000" kern="1200">
        <a:solidFill>
          <a:schemeClr val="tx1"/>
        </a:solidFill>
        <a:latin typeface="Arial" panose="020B0604020202020204" pitchFamily="34" charset="0"/>
        <a:ea typeface="+mn-ea"/>
        <a:cs typeface="+mn-cs"/>
      </a:defRPr>
    </a:lvl8pPr>
    <a:lvl9pPr marL="3657600" algn="l" defTabSz="914400" rtl="0" eaLnBrk="1" latinLnBrk="0" hangingPunct="1">
      <a:defRPr sz="1000"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09"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8F8"/>
    <a:srgbClr val="006666"/>
    <a:srgbClr val="336699"/>
    <a:srgbClr val="003366"/>
    <a:srgbClr val="FFFFCC"/>
    <a:srgbClr val="4D4D4D"/>
    <a:srgbClr val="CC33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65" autoAdjust="0"/>
    <p:restoredTop sz="58965" autoAdjust="0"/>
  </p:normalViewPr>
  <p:slideViewPr>
    <p:cSldViewPr showGuides="1">
      <p:cViewPr varScale="1">
        <p:scale>
          <a:sx n="67" d="100"/>
          <a:sy n="67" d="100"/>
        </p:scale>
        <p:origin x="702"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1206"/>
    </p:cViewPr>
  </p:sorterViewPr>
  <p:notesViewPr>
    <p:cSldViewPr showGuides="1">
      <p:cViewPr varScale="1">
        <p:scale>
          <a:sx n="102" d="100"/>
          <a:sy n="102" d="100"/>
        </p:scale>
        <p:origin x="3426" y="84"/>
      </p:cViewPr>
      <p:guideLst>
        <p:guide orient="horz" pos="2909"/>
        <p:guide pos="2160"/>
      </p:guideLst>
    </p:cSldViewPr>
  </p:notesViewPr>
  <p:gridSpacing cx="91439" cy="91439"/>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smtClean="0"/>
              <a:t>Project Management 6e</a:t>
            </a:r>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141B43A-004C-4C35-A64A-04217F44827B}" type="datetimeFigureOut">
              <a:rPr lang="en-US" smtClean="0"/>
              <a:t>12/9/2015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1FC80AF-CA63-4016-B06C-C27A459E33D2}" type="slidenum">
              <a:rPr lang="en-US" smtClean="0"/>
              <a:t>‹#›</a:t>
            </a:fld>
            <a:endParaRPr lang="en-US"/>
          </a:p>
        </p:txBody>
      </p:sp>
    </p:spTree>
    <p:extLst>
      <p:ext uri="{BB962C8B-B14F-4D97-AF65-F5344CB8AC3E}">
        <p14:creationId xmlns:p14="http://schemas.microsoft.com/office/powerpoint/2010/main" val="3824017667"/>
      </p:ext>
    </p:extLst>
  </p:cSld>
  <p:clrMap bg1="lt1" tx1="dk1" bg2="lt2" tx2="dk2" accent1="accent1" accent2="accent2" accent3="accent3" accent4="accent4" accent5="accent5" accent6="accent6" hlink="hlink" folHlink="folHlink"/>
  <p:hf ftr="0" dt="0"/>
</p:handoutMaster>
</file>

<file path=ppt/media/image1.jpg>
</file>

<file path=ppt/media/image2.jpg>
</file>

<file path=ppt/media/image3.png>
</file>

<file path=ppt/media/image4.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5538" name="Rectangle 2"/>
          <p:cNvSpPr>
            <a:spLocks noGrp="1" noChangeArrowheads="1"/>
          </p:cNvSpPr>
          <p:nvPr>
            <p:ph type="hdr" sz="quarter"/>
          </p:nvPr>
        </p:nvSpPr>
        <p:spPr bwMode="auto">
          <a:xfrm>
            <a:off x="1947122"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b="1">
                <a:latin typeface="Times New Roman" panose="02020603050405020304" pitchFamily="18" charset="0"/>
              </a:defRPr>
            </a:lvl1pPr>
          </a:lstStyle>
          <a:p>
            <a:r>
              <a:rPr lang="en-US" smtClean="0"/>
              <a:t>Project Management 6e</a:t>
            </a:r>
            <a:endParaRPr lang="en-US" dirty="0"/>
          </a:p>
        </p:txBody>
      </p:sp>
      <p:sp>
        <p:nvSpPr>
          <p:cNvPr id="655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65541"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65542"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atin typeface="Times New Roman" panose="02020603050405020304" pitchFamily="18" charset="0"/>
              </a:defRPr>
            </a:lvl1pPr>
          </a:lstStyle>
          <a:p>
            <a:endParaRPr lang="en-US"/>
          </a:p>
        </p:txBody>
      </p:sp>
      <p:sp>
        <p:nvSpPr>
          <p:cNvPr id="65543"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000" i="0">
                <a:latin typeface="Times New Roman" panose="02020603050405020304" pitchFamily="18" charset="0"/>
              </a:defRPr>
            </a:lvl1pPr>
          </a:lstStyle>
          <a:p>
            <a:r>
              <a:rPr lang="en-US" dirty="0" smtClean="0"/>
              <a:t>2–</a:t>
            </a:r>
            <a:fld id="{0021D51A-B140-41D8-B455-79292309F0E0}" type="slidenum">
              <a:rPr lang="en-US" smtClean="0"/>
              <a:pPr/>
              <a:t>‹#›</a:t>
            </a:fld>
            <a:endParaRPr lang="en-US" dirty="0"/>
          </a:p>
        </p:txBody>
      </p:sp>
    </p:spTree>
    <p:extLst>
      <p:ext uri="{BB962C8B-B14F-4D97-AF65-F5344CB8AC3E}">
        <p14:creationId xmlns:p14="http://schemas.microsoft.com/office/powerpoint/2010/main" val="3051589164"/>
      </p:ext>
    </p:extLst>
  </p:cSld>
  <p:clrMap bg1="lt1" tx1="dk1" bg2="lt2" tx2="dk2" accent1="accent1" accent2="accent2" accent3="accent3" accent4="accent4" accent5="accent5" accent6="accent6" hlink="hlink" folHlink="folHlink"/>
  <p:hf ftr="0" dt="0"/>
  <p:notesStyle>
    <a:lvl1pPr marL="0" indent="227013" algn="l" rtl="0" eaLnBrk="0" fontAlgn="base" hangingPunct="0">
      <a:spcBef>
        <a:spcPct val="30000"/>
      </a:spcBef>
      <a:spcAft>
        <a:spcPct val="0"/>
      </a:spcAft>
      <a:defRPr kumimoji="1" sz="1000" kern="1200">
        <a:solidFill>
          <a:schemeClr val="tx1"/>
        </a:solidFill>
        <a:latin typeface="Times New Roman" panose="02020603050405020304" pitchFamily="18" charset="0"/>
        <a:ea typeface="+mn-ea"/>
        <a:cs typeface="+mn-cs"/>
      </a:defRPr>
    </a:lvl1pPr>
    <a:lvl2pPr marL="457200" algn="l" rtl="0" eaLnBrk="0" fontAlgn="base" hangingPunct="0">
      <a:spcBef>
        <a:spcPct val="30000"/>
      </a:spcBef>
      <a:spcAft>
        <a:spcPct val="0"/>
      </a:spcAft>
      <a:defRPr kumimoji="1" sz="1000" kern="1200">
        <a:solidFill>
          <a:schemeClr val="tx1"/>
        </a:solidFill>
        <a:latin typeface="Times New Roman" panose="02020603050405020304" pitchFamily="18" charset="0"/>
        <a:ea typeface="+mn-ea"/>
        <a:cs typeface="+mn-cs"/>
      </a:defRPr>
    </a:lvl2pPr>
    <a:lvl3pPr marL="914400" algn="l" rtl="0" eaLnBrk="0" fontAlgn="base" hangingPunct="0">
      <a:spcBef>
        <a:spcPct val="30000"/>
      </a:spcBef>
      <a:spcAft>
        <a:spcPct val="0"/>
      </a:spcAft>
      <a:defRPr kumimoji="1" sz="1000" kern="1200">
        <a:solidFill>
          <a:schemeClr val="tx1"/>
        </a:solidFill>
        <a:latin typeface="Times New Roman" panose="02020603050405020304" pitchFamily="18" charset="0"/>
        <a:ea typeface="+mn-ea"/>
        <a:cs typeface="+mn-cs"/>
      </a:defRPr>
    </a:lvl3pPr>
    <a:lvl4pPr marL="1371600" algn="l" rtl="0" eaLnBrk="0" fontAlgn="base" hangingPunct="0">
      <a:spcBef>
        <a:spcPct val="30000"/>
      </a:spcBef>
      <a:spcAft>
        <a:spcPct val="0"/>
      </a:spcAft>
      <a:defRPr kumimoji="1" sz="1000" kern="1200">
        <a:solidFill>
          <a:schemeClr val="tx1"/>
        </a:solidFill>
        <a:latin typeface="Times New Roman" panose="02020603050405020304" pitchFamily="18" charset="0"/>
        <a:ea typeface="+mn-ea"/>
        <a:cs typeface="+mn-cs"/>
      </a:defRPr>
    </a:lvl4pPr>
    <a:lvl5pPr marL="1828800" algn="l" rtl="0" eaLnBrk="0" fontAlgn="base" hangingPunct="0">
      <a:spcBef>
        <a:spcPct val="30000"/>
      </a:spcBef>
      <a:spcAft>
        <a:spcPct val="0"/>
      </a:spcAft>
      <a:defRPr kumimoji="1" sz="1000" kern="1200">
        <a:solidFill>
          <a:schemeClr val="tx1"/>
        </a:solidFill>
        <a:latin typeface="Times New Roman" panose="020206030504050203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pPr lvl="0" eaLnBrk="0" fontAlgn="base" hangingPunct="0"/>
            <a:r>
              <a:rPr kumimoji="1" lang="en-US" sz="1000" b="1" kern="1200" dirty="0" smtClean="0">
                <a:solidFill>
                  <a:schemeClr val="tx1"/>
                </a:solidFill>
                <a:effectLst/>
                <a:latin typeface="Times New Roman" panose="02020603050405020304" pitchFamily="18" charset="0"/>
                <a:ea typeface="+mn-ea"/>
                <a:cs typeface="+mn-cs"/>
              </a:rPr>
              <a:t>Final exam review </a:t>
            </a:r>
            <a:endParaRPr lang="en-US" sz="1000" dirty="0" smtClean="0">
              <a:effectLst/>
              <a:latin typeface="Times New Roman" panose="02020603050405020304" pitchFamily="18" charset="0"/>
              <a:ea typeface="+mn-ea"/>
              <a:cs typeface="+mn-cs"/>
            </a:endParaRPr>
          </a:p>
          <a:p>
            <a:pPr eaLnBrk="0" fontAlgn="base" hangingPunct="0"/>
            <a:r>
              <a:rPr kumimoji="1" lang="en-US" sz="1000" kern="1200" dirty="0" smtClean="0">
                <a:solidFill>
                  <a:schemeClr val="tx1"/>
                </a:solidFill>
                <a:effectLst/>
                <a:latin typeface="Times New Roman" panose="02020603050405020304" pitchFamily="18" charset="0"/>
                <a:ea typeface="+mn-ea"/>
                <a:cs typeface="+mn-cs"/>
              </a:rPr>
              <a:t>This module is a review for final exam.  It will go over the exam format and rules, how to prepare the exam, and a highlight of chapters which have a quantitative focus. </a:t>
            </a:r>
          </a:p>
          <a:p>
            <a:pPr lvl="0" eaLnBrk="0" fontAlgn="base" hangingPunct="0"/>
            <a:endParaRPr kumimoji="1" lang="en-US" sz="1000" kern="1200" dirty="0">
              <a:solidFill>
                <a:schemeClr val="tx1"/>
              </a:solidFill>
              <a:effectLst/>
              <a:latin typeface="Times New Roman" panose="02020603050405020304" pitchFamily="18" charset="0"/>
              <a:ea typeface="+mn-ea"/>
              <a:cs typeface="+mn-cs"/>
            </a:endParaRPr>
          </a:p>
        </p:txBody>
      </p:sp>
      <p:sp>
        <p:nvSpPr>
          <p:cNvPr id="2" name="Header Placeholder 1"/>
          <p:cNvSpPr>
            <a:spLocks noGrp="1"/>
          </p:cNvSpPr>
          <p:nvPr>
            <p:ph type="hdr" sz="quarter" idx="10"/>
          </p:nvPr>
        </p:nvSpPr>
        <p:spPr/>
        <p:txBody>
          <a:bodyPr/>
          <a:lstStyle/>
          <a:p>
            <a:r>
              <a:rPr lang="en-US" smtClean="0"/>
              <a:t>Project Management 6e</a:t>
            </a:r>
            <a:endParaRPr lang="en-US" dirty="0"/>
          </a:p>
        </p:txBody>
      </p:sp>
      <p:sp>
        <p:nvSpPr>
          <p:cNvPr id="3" name="Slide Number Placeholder 2"/>
          <p:cNvSpPr>
            <a:spLocks noGrp="1"/>
          </p:cNvSpPr>
          <p:nvPr>
            <p:ph type="sldNum" sz="quarter" idx="11"/>
          </p:nvPr>
        </p:nvSpPr>
        <p:spPr/>
        <p:txBody>
          <a:bodyPr/>
          <a:lstStyle/>
          <a:p>
            <a:r>
              <a:rPr lang="en-US" dirty="0" smtClean="0"/>
              <a:t>2–</a:t>
            </a:r>
            <a:fld id="{0021D51A-B140-41D8-B455-79292309F0E0}" type="slidenum">
              <a:rPr lang="en-US" smtClean="0"/>
              <a:pPr/>
              <a:t>1</a:t>
            </a:fld>
            <a:endParaRPr lang="en-US" dirty="0"/>
          </a:p>
        </p:txBody>
      </p:sp>
    </p:spTree>
    <p:extLst>
      <p:ext uri="{BB962C8B-B14F-4D97-AF65-F5344CB8AC3E}">
        <p14:creationId xmlns:p14="http://schemas.microsoft.com/office/powerpoint/2010/main" val="19328843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pPr lvl="0" eaLnBrk="0" fontAlgn="base" hangingPunct="0"/>
            <a:r>
              <a:rPr kumimoji="1" lang="en-US" sz="1000" b="1" kern="1200" dirty="0" smtClean="0">
                <a:solidFill>
                  <a:schemeClr val="tx1"/>
                </a:solidFill>
                <a:effectLst/>
                <a:latin typeface="Times New Roman" panose="02020603050405020304" pitchFamily="18" charset="0"/>
                <a:ea typeface="+mn-ea"/>
                <a:cs typeface="+mn-cs"/>
              </a:rPr>
              <a:t>Exam format and rules</a:t>
            </a:r>
            <a:endParaRPr kumimoji="1" lang="en-US" sz="1000" kern="1200" dirty="0" smtClean="0">
              <a:solidFill>
                <a:schemeClr val="tx1"/>
              </a:solidFill>
              <a:effectLst/>
              <a:latin typeface="Times New Roman" panose="02020603050405020304" pitchFamily="18" charset="0"/>
              <a:ea typeface="+mn-ea"/>
              <a:cs typeface="+mn-cs"/>
            </a:endParaRPr>
          </a:p>
          <a:p>
            <a:pPr eaLnBrk="0" fontAlgn="base" hangingPunct="0"/>
            <a:r>
              <a:rPr kumimoji="1" lang="en-US" sz="1000" kern="1200" dirty="0" smtClean="0">
                <a:solidFill>
                  <a:schemeClr val="tx1"/>
                </a:solidFill>
                <a:effectLst/>
                <a:latin typeface="Times New Roman" panose="02020603050405020304" pitchFamily="18" charset="0"/>
                <a:ea typeface="+mn-ea"/>
                <a:cs typeface="+mn-cs"/>
              </a:rPr>
              <a:t>Similar to the midterm exam, this final exam will cover the chapters from 8 to 16, excluding chapter 15. It will be in the format of multiple- choice questions, divided into two parts.  Part I, which carries about 65% of the total weight, will focus on theories and concepts of engineering project management. Part II will be on computational problems.  </a:t>
            </a:r>
          </a:p>
          <a:p>
            <a:pPr eaLnBrk="0" fontAlgn="base" hangingPunct="0"/>
            <a:r>
              <a:rPr kumimoji="1" lang="en-US" sz="1000" kern="1200" dirty="0" smtClean="0">
                <a:solidFill>
                  <a:schemeClr val="tx1"/>
                </a:solidFill>
                <a:effectLst/>
                <a:latin typeface="Times New Roman" panose="02020603050405020304" pitchFamily="18" charset="0"/>
                <a:ea typeface="+mn-ea"/>
                <a:cs typeface="+mn-cs"/>
              </a:rPr>
              <a:t>The length of exam will be 120 minutes.  It will be closed book, notes, and slides. Cell phones and computers are not allowed.  The use of Xcel spreadsheet is not expected.  </a:t>
            </a:r>
          </a:p>
          <a:p>
            <a:pPr eaLnBrk="0" fontAlgn="base" hangingPunct="0"/>
            <a:r>
              <a:rPr kumimoji="1" lang="en-US" sz="1000" kern="1200" dirty="0" smtClean="0">
                <a:solidFill>
                  <a:schemeClr val="tx1"/>
                </a:solidFill>
                <a:effectLst/>
                <a:latin typeface="Times New Roman" panose="02020603050405020304" pitchFamily="18" charset="0"/>
                <a:ea typeface="+mn-ea"/>
                <a:cs typeface="+mn-cs"/>
              </a:rPr>
              <a:t>The student is allowed to bring a conventional calculator, a blank sheet of paper, and a formula sheet with formulas only. </a:t>
            </a:r>
          </a:p>
          <a:p>
            <a:pPr lvl="0" eaLnBrk="0" fontAlgn="base" hangingPunct="0"/>
            <a:endParaRPr kumimoji="1" lang="en-US" sz="1000" kern="1200" dirty="0">
              <a:solidFill>
                <a:schemeClr val="tx1"/>
              </a:solidFill>
              <a:effectLst/>
              <a:latin typeface="Times New Roman" panose="02020603050405020304" pitchFamily="18" charset="0"/>
              <a:ea typeface="+mn-ea"/>
              <a:cs typeface="+mn-cs"/>
            </a:endParaRPr>
          </a:p>
        </p:txBody>
      </p:sp>
      <p:sp>
        <p:nvSpPr>
          <p:cNvPr id="2" name="Header Placeholder 1"/>
          <p:cNvSpPr>
            <a:spLocks noGrp="1"/>
          </p:cNvSpPr>
          <p:nvPr>
            <p:ph type="hdr" sz="quarter" idx="10"/>
          </p:nvPr>
        </p:nvSpPr>
        <p:spPr/>
        <p:txBody>
          <a:bodyPr/>
          <a:lstStyle/>
          <a:p>
            <a:r>
              <a:rPr lang="en-US" smtClean="0"/>
              <a:t>Project Management 6e</a:t>
            </a:r>
            <a:endParaRPr lang="en-US" dirty="0"/>
          </a:p>
        </p:txBody>
      </p:sp>
      <p:sp>
        <p:nvSpPr>
          <p:cNvPr id="3" name="Slide Number Placeholder 2"/>
          <p:cNvSpPr>
            <a:spLocks noGrp="1"/>
          </p:cNvSpPr>
          <p:nvPr>
            <p:ph type="sldNum" sz="quarter" idx="11"/>
          </p:nvPr>
        </p:nvSpPr>
        <p:spPr/>
        <p:txBody>
          <a:bodyPr/>
          <a:lstStyle/>
          <a:p>
            <a:r>
              <a:rPr lang="en-US" dirty="0" smtClean="0"/>
              <a:t>2–</a:t>
            </a:r>
            <a:fld id="{0021D51A-B140-41D8-B455-79292309F0E0}" type="slidenum">
              <a:rPr lang="en-US" smtClean="0"/>
              <a:pPr/>
              <a:t>2</a:t>
            </a:fld>
            <a:endParaRPr lang="en-US" dirty="0"/>
          </a:p>
        </p:txBody>
      </p:sp>
    </p:spTree>
    <p:extLst>
      <p:ext uri="{BB962C8B-B14F-4D97-AF65-F5344CB8AC3E}">
        <p14:creationId xmlns:p14="http://schemas.microsoft.com/office/powerpoint/2010/main" val="28075758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pPr lvl="0" eaLnBrk="0" fontAlgn="base" hangingPunct="0"/>
            <a:r>
              <a:rPr kumimoji="1" lang="en-US" sz="1000" b="1" kern="1200" dirty="0" smtClean="0">
                <a:solidFill>
                  <a:schemeClr val="tx1"/>
                </a:solidFill>
                <a:effectLst/>
                <a:latin typeface="Times New Roman" panose="02020603050405020304" pitchFamily="18" charset="0"/>
                <a:ea typeface="+mn-ea"/>
                <a:cs typeface="+mn-cs"/>
              </a:rPr>
              <a:t>On theory and concept questions</a:t>
            </a:r>
            <a:endParaRPr kumimoji="1" lang="en-US" sz="1000" kern="1200" dirty="0" smtClean="0">
              <a:solidFill>
                <a:schemeClr val="tx1"/>
              </a:solidFill>
              <a:effectLst/>
              <a:latin typeface="Times New Roman" panose="02020603050405020304" pitchFamily="18" charset="0"/>
              <a:ea typeface="+mn-ea"/>
              <a:cs typeface="+mn-cs"/>
            </a:endParaRPr>
          </a:p>
          <a:p>
            <a:pPr eaLnBrk="0" fontAlgn="base" hangingPunct="0"/>
            <a:r>
              <a:rPr kumimoji="1" lang="en-US" sz="1000" kern="1200" dirty="0" smtClean="0">
                <a:solidFill>
                  <a:schemeClr val="tx1"/>
                </a:solidFill>
                <a:effectLst/>
                <a:latin typeface="Times New Roman" panose="02020603050405020304" pitchFamily="18" charset="0"/>
                <a:ea typeface="+mn-ea"/>
                <a:cs typeface="+mn-cs"/>
              </a:rPr>
              <a:t>To prepare for theoretical and conceptual questions, please follow the three steps in the sequence. First go through and understand the PP slides and scripts for each chapter. Make sure that you understand the meaning of each important acronym as well. And if time permits, read the book chapters to further your understanding.  </a:t>
            </a:r>
          </a:p>
          <a:p>
            <a:pPr lvl="0" eaLnBrk="0" fontAlgn="base" hangingPunct="0"/>
            <a:endParaRPr kumimoji="1" lang="en-US" sz="1000" kern="1200" dirty="0">
              <a:solidFill>
                <a:schemeClr val="tx1"/>
              </a:solidFill>
              <a:effectLst/>
              <a:latin typeface="Times New Roman" panose="02020603050405020304" pitchFamily="18" charset="0"/>
              <a:ea typeface="+mn-ea"/>
              <a:cs typeface="+mn-cs"/>
            </a:endParaRPr>
          </a:p>
        </p:txBody>
      </p:sp>
      <p:sp>
        <p:nvSpPr>
          <p:cNvPr id="2" name="Header Placeholder 1"/>
          <p:cNvSpPr>
            <a:spLocks noGrp="1"/>
          </p:cNvSpPr>
          <p:nvPr>
            <p:ph type="hdr" sz="quarter" idx="10"/>
          </p:nvPr>
        </p:nvSpPr>
        <p:spPr/>
        <p:txBody>
          <a:bodyPr/>
          <a:lstStyle/>
          <a:p>
            <a:r>
              <a:rPr lang="en-US" smtClean="0"/>
              <a:t>Project Management 6e</a:t>
            </a:r>
            <a:endParaRPr lang="en-US" dirty="0"/>
          </a:p>
        </p:txBody>
      </p:sp>
      <p:sp>
        <p:nvSpPr>
          <p:cNvPr id="3" name="Slide Number Placeholder 2"/>
          <p:cNvSpPr>
            <a:spLocks noGrp="1"/>
          </p:cNvSpPr>
          <p:nvPr>
            <p:ph type="sldNum" sz="quarter" idx="11"/>
          </p:nvPr>
        </p:nvSpPr>
        <p:spPr/>
        <p:txBody>
          <a:bodyPr/>
          <a:lstStyle/>
          <a:p>
            <a:r>
              <a:rPr lang="en-US" dirty="0" smtClean="0"/>
              <a:t>2–</a:t>
            </a:r>
            <a:fld id="{0021D51A-B140-41D8-B455-79292309F0E0}" type="slidenum">
              <a:rPr lang="en-US" smtClean="0"/>
              <a:pPr/>
              <a:t>3</a:t>
            </a:fld>
            <a:endParaRPr lang="en-US" dirty="0"/>
          </a:p>
        </p:txBody>
      </p:sp>
    </p:spTree>
    <p:extLst>
      <p:ext uri="{BB962C8B-B14F-4D97-AF65-F5344CB8AC3E}">
        <p14:creationId xmlns:p14="http://schemas.microsoft.com/office/powerpoint/2010/main" val="17805197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pPr lvl="0" eaLnBrk="0" fontAlgn="base" hangingPunct="0"/>
            <a:r>
              <a:rPr kumimoji="1" lang="en-US" sz="1000" b="1" kern="1200" dirty="0" smtClean="0">
                <a:solidFill>
                  <a:schemeClr val="tx1"/>
                </a:solidFill>
                <a:effectLst/>
                <a:latin typeface="Times New Roman" panose="02020603050405020304" pitchFamily="18" charset="0"/>
                <a:ea typeface="+mn-ea"/>
                <a:cs typeface="+mn-cs"/>
              </a:rPr>
              <a:t>On computational problems  </a:t>
            </a:r>
            <a:endParaRPr kumimoji="1" lang="en-US" sz="1000" kern="1200" dirty="0" smtClean="0">
              <a:solidFill>
                <a:schemeClr val="tx1"/>
              </a:solidFill>
              <a:effectLst/>
              <a:latin typeface="Times New Roman" panose="02020603050405020304" pitchFamily="18" charset="0"/>
              <a:ea typeface="+mn-ea"/>
              <a:cs typeface="+mn-cs"/>
            </a:endParaRPr>
          </a:p>
          <a:p>
            <a:pPr eaLnBrk="0" fontAlgn="base" hangingPunct="0"/>
            <a:r>
              <a:rPr kumimoji="1" lang="en-US" sz="1000" kern="1200" dirty="0" smtClean="0">
                <a:solidFill>
                  <a:schemeClr val="tx1"/>
                </a:solidFill>
                <a:effectLst/>
                <a:latin typeface="Times New Roman" panose="02020603050405020304" pitchFamily="18" charset="0"/>
                <a:ea typeface="+mn-ea"/>
                <a:cs typeface="+mn-cs"/>
              </a:rPr>
              <a:t>To prepare for solving computational problems, please follow the four steps as minimum.  </a:t>
            </a:r>
          </a:p>
          <a:p>
            <a:pPr marL="685800" lvl="1" indent="-228600" eaLnBrk="0" fontAlgn="base" hangingPunct="0">
              <a:buFont typeface="+mj-lt"/>
              <a:buAutoNum type="arabicPeriod"/>
            </a:pPr>
            <a:r>
              <a:rPr kumimoji="1" lang="en-US" sz="1000" kern="1200" dirty="0" smtClean="0">
                <a:solidFill>
                  <a:schemeClr val="tx1"/>
                </a:solidFill>
                <a:effectLst/>
                <a:latin typeface="Times New Roman" panose="02020603050405020304" pitchFamily="18" charset="0"/>
                <a:ea typeface="+mn-ea"/>
                <a:cs typeface="+mn-cs"/>
              </a:rPr>
              <a:t>First, prepare a formula sheet of each math model or formula covered in the chapters. </a:t>
            </a:r>
          </a:p>
          <a:p>
            <a:pPr marL="685800" lvl="1" indent="-228600" eaLnBrk="0" fontAlgn="base" hangingPunct="0">
              <a:buFont typeface="+mj-lt"/>
              <a:buAutoNum type="arabicPeriod"/>
            </a:pPr>
            <a:r>
              <a:rPr kumimoji="1" lang="en-US" sz="1000" kern="1200" dirty="0" smtClean="0">
                <a:solidFill>
                  <a:schemeClr val="tx1"/>
                </a:solidFill>
                <a:effectLst/>
                <a:latin typeface="Times New Roman" panose="02020603050405020304" pitchFamily="18" charset="0"/>
                <a:ea typeface="+mn-ea"/>
                <a:cs typeface="+mn-cs"/>
              </a:rPr>
              <a:t>Understand the purpose, assumptions, and notation used in each formula and its intended application.  </a:t>
            </a:r>
          </a:p>
          <a:p>
            <a:pPr marL="685800" lvl="1" indent="-228600" eaLnBrk="0" fontAlgn="base" hangingPunct="0">
              <a:buFont typeface="+mj-lt"/>
              <a:buAutoNum type="arabicPeriod"/>
            </a:pPr>
            <a:r>
              <a:rPr kumimoji="1" lang="en-US" sz="1000" kern="1200" dirty="0" smtClean="0">
                <a:solidFill>
                  <a:schemeClr val="tx1"/>
                </a:solidFill>
                <a:effectLst/>
                <a:latin typeface="Times New Roman" panose="02020603050405020304" pitchFamily="18" charset="0"/>
                <a:ea typeface="+mn-ea"/>
                <a:cs typeface="+mn-cs"/>
              </a:rPr>
              <a:t>Go through at least one example in the book to verify your understanding of its application. You are expected to apply formulas to solve problems with a conventional calculator, NOT with Excel or any other express sheets.</a:t>
            </a:r>
          </a:p>
          <a:p>
            <a:pPr marL="685800" lvl="1" indent="-228600" eaLnBrk="0" fontAlgn="base" hangingPunct="0">
              <a:buFont typeface="+mj-lt"/>
              <a:buAutoNum type="arabicPeriod"/>
            </a:pPr>
            <a:r>
              <a:rPr kumimoji="1" lang="en-US" sz="1000" kern="1200" dirty="0" smtClean="0">
                <a:solidFill>
                  <a:schemeClr val="tx1"/>
                </a:solidFill>
                <a:effectLst/>
                <a:latin typeface="Times New Roman" panose="02020603050405020304" pitchFamily="18" charset="0"/>
                <a:ea typeface="+mn-ea"/>
                <a:cs typeface="+mn-cs"/>
              </a:rPr>
              <a:t>Review the homework exercises you did.  Please make sure you understand thoroughly each computational homework assignment.  </a:t>
            </a:r>
          </a:p>
          <a:p>
            <a:pPr eaLnBrk="0" fontAlgn="base" hangingPunct="0"/>
            <a:r>
              <a:rPr kumimoji="1" lang="en-US" sz="1000" kern="1200" dirty="0" smtClean="0">
                <a:solidFill>
                  <a:schemeClr val="tx1"/>
                </a:solidFill>
                <a:effectLst/>
                <a:latin typeface="Times New Roman" panose="02020603050405020304" pitchFamily="18" charset="0"/>
                <a:ea typeface="+mn-ea"/>
                <a:cs typeface="+mn-cs"/>
              </a:rPr>
              <a:t> </a:t>
            </a:r>
          </a:p>
          <a:p>
            <a:pPr eaLnBrk="0" fontAlgn="base" hangingPunct="0"/>
            <a:r>
              <a:rPr kumimoji="1" lang="en-US" sz="1000" kern="1200" dirty="0" smtClean="0">
                <a:solidFill>
                  <a:schemeClr val="tx1"/>
                </a:solidFill>
                <a:effectLst/>
                <a:latin typeface="Times New Roman" panose="02020603050405020304" pitchFamily="18" charset="0"/>
                <a:ea typeface="+mn-ea"/>
                <a:cs typeface="+mn-cs"/>
              </a:rPr>
              <a:t>The following slides are a review of various chapters with a focus on computational problems.</a:t>
            </a:r>
          </a:p>
          <a:p>
            <a:pPr lvl="0" eaLnBrk="0" fontAlgn="base" hangingPunct="0"/>
            <a:endParaRPr kumimoji="1" lang="en-US" sz="1000" kern="1200" dirty="0">
              <a:solidFill>
                <a:schemeClr val="tx1"/>
              </a:solidFill>
              <a:effectLst/>
              <a:latin typeface="Times New Roman" panose="02020603050405020304" pitchFamily="18" charset="0"/>
              <a:ea typeface="+mn-ea"/>
              <a:cs typeface="+mn-cs"/>
            </a:endParaRPr>
          </a:p>
        </p:txBody>
      </p:sp>
      <p:sp>
        <p:nvSpPr>
          <p:cNvPr id="2" name="Header Placeholder 1"/>
          <p:cNvSpPr>
            <a:spLocks noGrp="1"/>
          </p:cNvSpPr>
          <p:nvPr>
            <p:ph type="hdr" sz="quarter" idx="10"/>
          </p:nvPr>
        </p:nvSpPr>
        <p:spPr/>
        <p:txBody>
          <a:bodyPr/>
          <a:lstStyle/>
          <a:p>
            <a:r>
              <a:rPr lang="en-US" smtClean="0"/>
              <a:t>Project Management 6e</a:t>
            </a:r>
            <a:endParaRPr lang="en-US" dirty="0"/>
          </a:p>
        </p:txBody>
      </p:sp>
      <p:sp>
        <p:nvSpPr>
          <p:cNvPr id="3" name="Slide Number Placeholder 2"/>
          <p:cNvSpPr>
            <a:spLocks noGrp="1"/>
          </p:cNvSpPr>
          <p:nvPr>
            <p:ph type="sldNum" sz="quarter" idx="11"/>
          </p:nvPr>
        </p:nvSpPr>
        <p:spPr/>
        <p:txBody>
          <a:bodyPr/>
          <a:lstStyle/>
          <a:p>
            <a:r>
              <a:rPr lang="en-US" dirty="0" smtClean="0"/>
              <a:t>2–</a:t>
            </a:r>
            <a:fld id="{0021D51A-B140-41D8-B455-79292309F0E0}" type="slidenum">
              <a:rPr lang="en-US" smtClean="0"/>
              <a:pPr/>
              <a:t>4</a:t>
            </a:fld>
            <a:endParaRPr lang="en-US" dirty="0"/>
          </a:p>
        </p:txBody>
      </p:sp>
    </p:spTree>
    <p:extLst>
      <p:ext uri="{BB962C8B-B14F-4D97-AF65-F5344CB8AC3E}">
        <p14:creationId xmlns:p14="http://schemas.microsoft.com/office/powerpoint/2010/main" val="30408774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pPr lvl="0"/>
            <a:r>
              <a:rPr kumimoji="1" lang="en-US" sz="1000" b="1" kern="1200" dirty="0" smtClean="0">
                <a:solidFill>
                  <a:schemeClr val="tx1"/>
                </a:solidFill>
                <a:effectLst/>
                <a:latin typeface="Times New Roman" panose="02020603050405020304" pitchFamily="18" charset="0"/>
                <a:ea typeface="+mn-ea"/>
                <a:cs typeface="+mn-cs"/>
              </a:rPr>
              <a:t>Review of Chapter 8</a:t>
            </a:r>
            <a:endParaRPr kumimoji="1" lang="en-US" sz="1000" kern="1200" dirty="0" smtClean="0">
              <a:solidFill>
                <a:schemeClr val="tx1"/>
              </a:solidFill>
              <a:effectLst/>
              <a:latin typeface="Times New Roman" panose="02020603050405020304" pitchFamily="18" charset="0"/>
              <a:ea typeface="+mn-ea"/>
              <a:cs typeface="+mn-cs"/>
            </a:endParaRPr>
          </a:p>
          <a:p>
            <a:pPr eaLnBrk="0" fontAlgn="base" hangingPunct="0"/>
            <a:r>
              <a:rPr kumimoji="1" lang="en-US" sz="1000" kern="1200" dirty="0" smtClean="0">
                <a:solidFill>
                  <a:schemeClr val="tx1"/>
                </a:solidFill>
                <a:effectLst/>
                <a:latin typeface="Times New Roman" panose="02020603050405020304" pitchFamily="18" charset="0"/>
                <a:ea typeface="+mn-ea"/>
                <a:cs typeface="+mn-cs"/>
              </a:rPr>
              <a:t>Chapter 8 covers project scheduling with two focuses: time-constrained scheduling and resource constrained scheduling. </a:t>
            </a:r>
          </a:p>
          <a:p>
            <a:pPr eaLnBrk="0" fontAlgn="base" hangingPunct="0"/>
            <a:r>
              <a:rPr kumimoji="1" lang="en-US" sz="1000" kern="1200" dirty="0" smtClean="0">
                <a:solidFill>
                  <a:schemeClr val="tx1"/>
                </a:solidFill>
                <a:effectLst/>
                <a:latin typeface="Times New Roman" panose="02020603050405020304" pitchFamily="18" charset="0"/>
                <a:ea typeface="+mn-ea"/>
                <a:cs typeface="+mn-cs"/>
              </a:rPr>
              <a:t>The first one assumes there is a fixed deadline for the project and thus it assumes resources are infinite. Thus the focus of project scheduling on resource smoothing (or leveling), trying to minimizing the peaks and valleys of resource levels. </a:t>
            </a:r>
          </a:p>
          <a:p>
            <a:pPr eaLnBrk="0" fontAlgn="base" hangingPunct="0"/>
            <a:r>
              <a:rPr kumimoji="1" lang="en-US" sz="1000" kern="1200" dirty="0" smtClean="0">
                <a:solidFill>
                  <a:schemeClr val="tx1"/>
                </a:solidFill>
                <a:effectLst/>
                <a:latin typeface="Times New Roman" panose="02020603050405020304" pitchFamily="18" charset="0"/>
                <a:ea typeface="+mn-ea"/>
                <a:cs typeface="+mn-cs"/>
              </a:rPr>
              <a:t>The second one assumes that the resource capacity is fixed, and therefore the focus of project scheduling is to minimize the project duration.  This chapter focuses on applying a slack-time based heuristics to prioritize project tasks for assigning resource. It is an iterative process starting from the first time interval until all project tasks are scheduled. After scheduling is finished, you need to update the project network to reflect the scheduled start and finish times for each task.  The updated project network should have no negative slack time.</a:t>
            </a:r>
            <a:endParaRPr kumimoji="1" lang="en-US" sz="1000" kern="1200" dirty="0">
              <a:solidFill>
                <a:schemeClr val="tx1"/>
              </a:solidFill>
              <a:effectLst/>
              <a:latin typeface="Times New Roman" panose="02020603050405020304" pitchFamily="18" charset="0"/>
              <a:ea typeface="+mn-ea"/>
              <a:cs typeface="+mn-cs"/>
            </a:endParaRPr>
          </a:p>
        </p:txBody>
      </p:sp>
      <p:sp>
        <p:nvSpPr>
          <p:cNvPr id="2" name="Header Placeholder 1"/>
          <p:cNvSpPr>
            <a:spLocks noGrp="1"/>
          </p:cNvSpPr>
          <p:nvPr>
            <p:ph type="hdr" sz="quarter" idx="10"/>
          </p:nvPr>
        </p:nvSpPr>
        <p:spPr/>
        <p:txBody>
          <a:bodyPr/>
          <a:lstStyle/>
          <a:p>
            <a:r>
              <a:rPr lang="en-US" smtClean="0"/>
              <a:t>Project Management 6e</a:t>
            </a:r>
            <a:endParaRPr lang="en-US" dirty="0"/>
          </a:p>
        </p:txBody>
      </p:sp>
      <p:sp>
        <p:nvSpPr>
          <p:cNvPr id="3" name="Slide Number Placeholder 2"/>
          <p:cNvSpPr>
            <a:spLocks noGrp="1"/>
          </p:cNvSpPr>
          <p:nvPr>
            <p:ph type="sldNum" sz="quarter" idx="11"/>
          </p:nvPr>
        </p:nvSpPr>
        <p:spPr/>
        <p:txBody>
          <a:bodyPr/>
          <a:lstStyle/>
          <a:p>
            <a:r>
              <a:rPr lang="en-US" dirty="0" smtClean="0"/>
              <a:t>2–</a:t>
            </a:r>
            <a:fld id="{0021D51A-B140-41D8-B455-79292309F0E0}" type="slidenum">
              <a:rPr lang="en-US" smtClean="0"/>
              <a:pPr/>
              <a:t>5</a:t>
            </a:fld>
            <a:endParaRPr lang="en-US" dirty="0"/>
          </a:p>
        </p:txBody>
      </p:sp>
    </p:spTree>
    <p:extLst>
      <p:ext uri="{BB962C8B-B14F-4D97-AF65-F5344CB8AC3E}">
        <p14:creationId xmlns:p14="http://schemas.microsoft.com/office/powerpoint/2010/main" val="33304984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pPr lvl="0" eaLnBrk="0" fontAlgn="base" hangingPunct="0"/>
            <a:r>
              <a:rPr kumimoji="1" lang="en-US" sz="1000" b="1" kern="1200" dirty="0" smtClean="0">
                <a:solidFill>
                  <a:schemeClr val="tx1"/>
                </a:solidFill>
                <a:effectLst/>
                <a:latin typeface="Times New Roman" panose="02020603050405020304" pitchFamily="18" charset="0"/>
                <a:ea typeface="+mn-ea"/>
                <a:cs typeface="+mn-cs"/>
              </a:rPr>
              <a:t>Review of Chapter 9</a:t>
            </a:r>
            <a:endParaRPr kumimoji="1" lang="en-US" sz="1000" kern="1200" dirty="0" smtClean="0">
              <a:solidFill>
                <a:schemeClr val="tx1"/>
              </a:solidFill>
              <a:effectLst/>
              <a:latin typeface="Times New Roman" panose="02020603050405020304" pitchFamily="18" charset="0"/>
              <a:ea typeface="+mn-ea"/>
              <a:cs typeface="+mn-cs"/>
            </a:endParaRPr>
          </a:p>
          <a:p>
            <a:pPr eaLnBrk="0" fontAlgn="base" hangingPunct="0"/>
            <a:r>
              <a:rPr kumimoji="1" lang="en-US" sz="1000" kern="1200" dirty="0" smtClean="0">
                <a:solidFill>
                  <a:schemeClr val="tx1"/>
                </a:solidFill>
                <a:effectLst/>
                <a:latin typeface="Times New Roman" panose="02020603050405020304" pitchFamily="18" charset="0"/>
                <a:ea typeface="+mn-ea"/>
                <a:cs typeface="+mn-cs"/>
              </a:rPr>
              <a:t>Chapter 9 covers the concept for reducing project duration. It is focused on identifying and selecting alternative resources for shortening the duration of a critical project task at a minimum increase rate of its direct cost.  The optimal project duration is the one that has the minimum total project cost (combing its direct and indirect costs) over the range of feasible project durations. </a:t>
            </a:r>
          </a:p>
          <a:p>
            <a:pPr lvl="0" eaLnBrk="0" fontAlgn="base" hangingPunct="0"/>
            <a:endParaRPr kumimoji="1" lang="en-US" sz="1000" kern="1200" dirty="0">
              <a:solidFill>
                <a:schemeClr val="tx1"/>
              </a:solidFill>
              <a:effectLst/>
              <a:latin typeface="Times New Roman" panose="02020603050405020304" pitchFamily="18" charset="0"/>
              <a:ea typeface="+mn-ea"/>
              <a:cs typeface="+mn-cs"/>
            </a:endParaRPr>
          </a:p>
        </p:txBody>
      </p:sp>
      <p:sp>
        <p:nvSpPr>
          <p:cNvPr id="2" name="Header Placeholder 1"/>
          <p:cNvSpPr>
            <a:spLocks noGrp="1"/>
          </p:cNvSpPr>
          <p:nvPr>
            <p:ph type="hdr" sz="quarter" idx="10"/>
          </p:nvPr>
        </p:nvSpPr>
        <p:spPr/>
        <p:txBody>
          <a:bodyPr/>
          <a:lstStyle/>
          <a:p>
            <a:r>
              <a:rPr lang="en-US" smtClean="0"/>
              <a:t>Project Management 6e</a:t>
            </a:r>
            <a:endParaRPr lang="en-US" dirty="0"/>
          </a:p>
        </p:txBody>
      </p:sp>
      <p:sp>
        <p:nvSpPr>
          <p:cNvPr id="3" name="Slide Number Placeholder 2"/>
          <p:cNvSpPr>
            <a:spLocks noGrp="1"/>
          </p:cNvSpPr>
          <p:nvPr>
            <p:ph type="sldNum" sz="quarter" idx="11"/>
          </p:nvPr>
        </p:nvSpPr>
        <p:spPr/>
        <p:txBody>
          <a:bodyPr/>
          <a:lstStyle/>
          <a:p>
            <a:r>
              <a:rPr lang="en-US" dirty="0" smtClean="0"/>
              <a:t>2–</a:t>
            </a:r>
            <a:fld id="{0021D51A-B140-41D8-B455-79292309F0E0}" type="slidenum">
              <a:rPr lang="en-US" smtClean="0"/>
              <a:pPr/>
              <a:t>6</a:t>
            </a:fld>
            <a:endParaRPr lang="en-US" dirty="0"/>
          </a:p>
        </p:txBody>
      </p:sp>
    </p:spTree>
    <p:extLst>
      <p:ext uri="{BB962C8B-B14F-4D97-AF65-F5344CB8AC3E}">
        <p14:creationId xmlns:p14="http://schemas.microsoft.com/office/powerpoint/2010/main" val="34849310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pPr lvl="0" eaLnBrk="0" fontAlgn="base" hangingPunct="0"/>
            <a:r>
              <a:rPr kumimoji="1" lang="en-US" sz="1000" b="1" kern="1200" dirty="0" smtClean="0">
                <a:solidFill>
                  <a:schemeClr val="tx1"/>
                </a:solidFill>
                <a:effectLst/>
                <a:latin typeface="Times New Roman" panose="02020603050405020304" pitchFamily="18" charset="0"/>
                <a:ea typeface="+mn-ea"/>
                <a:cs typeface="+mn-cs"/>
              </a:rPr>
              <a:t>Review of Chapter 13</a:t>
            </a:r>
            <a:endParaRPr kumimoji="1" lang="en-US" sz="1000" kern="1200" dirty="0" smtClean="0">
              <a:solidFill>
                <a:schemeClr val="tx1"/>
              </a:solidFill>
              <a:effectLst/>
              <a:latin typeface="Times New Roman" panose="02020603050405020304" pitchFamily="18" charset="0"/>
              <a:ea typeface="+mn-ea"/>
              <a:cs typeface="+mn-cs"/>
            </a:endParaRPr>
          </a:p>
          <a:p>
            <a:pPr eaLnBrk="0" fontAlgn="base" hangingPunct="0"/>
            <a:r>
              <a:rPr kumimoji="1" lang="en-US" sz="1000" kern="1200" dirty="0" smtClean="0">
                <a:solidFill>
                  <a:schemeClr val="tx1"/>
                </a:solidFill>
                <a:effectLst/>
                <a:latin typeface="Times New Roman" panose="02020603050405020304" pitchFamily="18" charset="0"/>
                <a:ea typeface="+mn-ea"/>
                <a:cs typeface="+mn-cs"/>
              </a:rPr>
              <a:t>Chapter 13 covers the project monitoring and control activities during the implementation stage of the project life cycle.  The earned value concept is focused in this chapter as the most important technique for project progress and performance measurement.  It measures and integrates both project’s cost and schedule performance. In addition, project cost and schedule variances, performance index, and cost projection at completion are all important indices of project progress and performance measurement. </a:t>
            </a:r>
          </a:p>
          <a:p>
            <a:pPr lvl="0" eaLnBrk="0" fontAlgn="base" hangingPunct="0"/>
            <a:endParaRPr kumimoji="1" lang="en-US" sz="1000" kern="1200" dirty="0">
              <a:solidFill>
                <a:schemeClr val="tx1"/>
              </a:solidFill>
              <a:effectLst/>
              <a:latin typeface="Times New Roman" panose="02020603050405020304" pitchFamily="18" charset="0"/>
              <a:ea typeface="+mn-ea"/>
              <a:cs typeface="+mn-cs"/>
            </a:endParaRPr>
          </a:p>
        </p:txBody>
      </p:sp>
      <p:sp>
        <p:nvSpPr>
          <p:cNvPr id="2" name="Header Placeholder 1"/>
          <p:cNvSpPr>
            <a:spLocks noGrp="1"/>
          </p:cNvSpPr>
          <p:nvPr>
            <p:ph type="hdr" sz="quarter" idx="10"/>
          </p:nvPr>
        </p:nvSpPr>
        <p:spPr/>
        <p:txBody>
          <a:bodyPr/>
          <a:lstStyle/>
          <a:p>
            <a:r>
              <a:rPr lang="en-US" smtClean="0"/>
              <a:t>Project Management 6e</a:t>
            </a:r>
            <a:endParaRPr lang="en-US" dirty="0"/>
          </a:p>
        </p:txBody>
      </p:sp>
      <p:sp>
        <p:nvSpPr>
          <p:cNvPr id="3" name="Slide Number Placeholder 2"/>
          <p:cNvSpPr>
            <a:spLocks noGrp="1"/>
          </p:cNvSpPr>
          <p:nvPr>
            <p:ph type="sldNum" sz="quarter" idx="11"/>
          </p:nvPr>
        </p:nvSpPr>
        <p:spPr/>
        <p:txBody>
          <a:bodyPr/>
          <a:lstStyle/>
          <a:p>
            <a:r>
              <a:rPr lang="en-US" dirty="0" smtClean="0"/>
              <a:t>2–</a:t>
            </a:r>
            <a:fld id="{0021D51A-B140-41D8-B455-79292309F0E0}" type="slidenum">
              <a:rPr lang="en-US" smtClean="0"/>
              <a:pPr/>
              <a:t>7</a:t>
            </a:fld>
            <a:endParaRPr lang="en-US" dirty="0"/>
          </a:p>
        </p:txBody>
      </p:sp>
    </p:spTree>
    <p:extLst>
      <p:ext uri="{BB962C8B-B14F-4D97-AF65-F5344CB8AC3E}">
        <p14:creationId xmlns:p14="http://schemas.microsoft.com/office/powerpoint/2010/main" val="27244390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pPr lvl="0" eaLnBrk="0" fontAlgn="base" hangingPunct="0"/>
            <a:r>
              <a:rPr kumimoji="1" lang="en-US" sz="1000" b="1" kern="1200" dirty="0" smtClean="0">
                <a:solidFill>
                  <a:schemeClr val="tx1"/>
                </a:solidFill>
                <a:effectLst/>
                <a:latin typeface="Times New Roman" panose="02020603050405020304" pitchFamily="18" charset="0"/>
                <a:ea typeface="+mn-ea"/>
                <a:cs typeface="+mn-cs"/>
              </a:rPr>
              <a:t>Formula sheet</a:t>
            </a:r>
            <a:endParaRPr kumimoji="1" lang="en-US" sz="1000" kern="1200" dirty="0" smtClean="0">
              <a:solidFill>
                <a:schemeClr val="tx1"/>
              </a:solidFill>
              <a:effectLst/>
              <a:latin typeface="Times New Roman" panose="02020603050405020304" pitchFamily="18" charset="0"/>
              <a:ea typeface="+mn-ea"/>
              <a:cs typeface="+mn-cs"/>
            </a:endParaRPr>
          </a:p>
          <a:p>
            <a:pPr eaLnBrk="0" fontAlgn="base" hangingPunct="0"/>
            <a:r>
              <a:rPr kumimoji="1" lang="en-US" sz="1000" kern="1200" smtClean="0">
                <a:solidFill>
                  <a:schemeClr val="tx1"/>
                </a:solidFill>
                <a:effectLst/>
                <a:latin typeface="Times New Roman" panose="02020603050405020304" pitchFamily="18" charset="0"/>
                <a:ea typeface="+mn-ea"/>
                <a:cs typeface="+mn-cs"/>
              </a:rPr>
              <a:t>This formula sheet covers all important formulas that you may find useful, especially for chapter 13 in the final exam.  </a:t>
            </a:r>
          </a:p>
          <a:p>
            <a:pPr lvl="0" eaLnBrk="0" fontAlgn="base" hangingPunct="0"/>
            <a:endParaRPr kumimoji="1" lang="en-US" sz="1000" kern="1200" dirty="0">
              <a:solidFill>
                <a:schemeClr val="tx1"/>
              </a:solidFill>
              <a:effectLst/>
              <a:latin typeface="Times New Roman" panose="02020603050405020304" pitchFamily="18" charset="0"/>
              <a:ea typeface="+mn-ea"/>
              <a:cs typeface="+mn-cs"/>
            </a:endParaRPr>
          </a:p>
        </p:txBody>
      </p:sp>
      <p:sp>
        <p:nvSpPr>
          <p:cNvPr id="2" name="Header Placeholder 1"/>
          <p:cNvSpPr>
            <a:spLocks noGrp="1"/>
          </p:cNvSpPr>
          <p:nvPr>
            <p:ph type="hdr" sz="quarter" idx="10"/>
          </p:nvPr>
        </p:nvSpPr>
        <p:spPr/>
        <p:txBody>
          <a:bodyPr/>
          <a:lstStyle/>
          <a:p>
            <a:r>
              <a:rPr lang="en-US" smtClean="0"/>
              <a:t>Project Management 6e</a:t>
            </a:r>
            <a:endParaRPr lang="en-US" dirty="0"/>
          </a:p>
        </p:txBody>
      </p:sp>
      <p:sp>
        <p:nvSpPr>
          <p:cNvPr id="3" name="Slide Number Placeholder 2"/>
          <p:cNvSpPr>
            <a:spLocks noGrp="1"/>
          </p:cNvSpPr>
          <p:nvPr>
            <p:ph type="sldNum" sz="quarter" idx="11"/>
          </p:nvPr>
        </p:nvSpPr>
        <p:spPr/>
        <p:txBody>
          <a:bodyPr/>
          <a:lstStyle/>
          <a:p>
            <a:r>
              <a:rPr lang="en-US" dirty="0" smtClean="0"/>
              <a:t>2–</a:t>
            </a:r>
            <a:fld id="{0021D51A-B140-41D8-B455-79292309F0E0}" type="slidenum">
              <a:rPr lang="en-US" smtClean="0"/>
              <a:pPr/>
              <a:t>8</a:t>
            </a:fld>
            <a:endParaRPr lang="en-US" dirty="0"/>
          </a:p>
        </p:txBody>
      </p:sp>
    </p:spTree>
    <p:extLst>
      <p:ext uri="{BB962C8B-B14F-4D97-AF65-F5344CB8AC3E}">
        <p14:creationId xmlns:p14="http://schemas.microsoft.com/office/powerpoint/2010/main" val="35670148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p:cSld name="Title Slide">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44063" name="Text Box 31"/>
          <p:cNvSpPr txBox="1">
            <a:spLocks noChangeArrowheads="1"/>
          </p:cNvSpPr>
          <p:nvPr userDrawn="1"/>
        </p:nvSpPr>
        <p:spPr bwMode="auto">
          <a:xfrm>
            <a:off x="5549900" y="2727325"/>
            <a:ext cx="3470275" cy="1384995"/>
          </a:xfrm>
          <a:prstGeom prst="rect">
            <a:avLst/>
          </a:prstGeom>
          <a:noFill/>
          <a:ln>
            <a:noFill/>
          </a:ln>
          <a:effectLst/>
          <a:extLst>
            <a:ext uri="{909E8E84-426E-40DD-AFC4-6F175D3DCCD1}">
              <a14:hiddenFill xmlns:a14="http://schemas.microsoft.com/office/drawing/2010/main">
                <a:solidFill>
                  <a:srgbClr val="FF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1">
            <a:spAutoFit/>
          </a:bodyPr>
          <a:lstStyle/>
          <a:p>
            <a:pPr algn="ctr">
              <a:spcBef>
                <a:spcPct val="50000"/>
              </a:spcBef>
            </a:pPr>
            <a:r>
              <a:rPr lang="en-US" sz="2800" b="1" dirty="0">
                <a:solidFill>
                  <a:srgbClr val="002060"/>
                </a:solidFill>
                <a:effectLst>
                  <a:outerShdw blurRad="38100" dist="38100" dir="2700000" algn="tl">
                    <a:srgbClr val="000000">
                      <a:alpha val="43137"/>
                    </a:srgbClr>
                  </a:outerShdw>
                </a:effectLst>
              </a:rPr>
              <a:t>Organization Strategy and Project Selection</a:t>
            </a:r>
          </a:p>
        </p:txBody>
      </p:sp>
      <p:sp>
        <p:nvSpPr>
          <p:cNvPr id="44066" name="Text Box 34"/>
          <p:cNvSpPr txBox="1">
            <a:spLocks noChangeArrowheads="1"/>
          </p:cNvSpPr>
          <p:nvPr userDrawn="1"/>
        </p:nvSpPr>
        <p:spPr bwMode="auto">
          <a:xfrm>
            <a:off x="5531177" y="1796538"/>
            <a:ext cx="2925763" cy="369332"/>
          </a:xfrm>
          <a:prstGeom prst="rect">
            <a:avLst/>
          </a:prstGeom>
          <a:noFill/>
          <a:ln>
            <a:noFill/>
          </a:ln>
          <a:effectLst/>
          <a:extLst>
            <a:ext uri="{909E8E84-426E-40DD-AFC4-6F175D3DCCD1}">
              <a14:hiddenFill xmlns:a14="http://schemas.microsoft.com/office/drawing/2010/main">
                <a:solidFill>
                  <a:srgbClr val="FF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1800" b="1" dirty="0">
                <a:solidFill>
                  <a:schemeClr val="accent3">
                    <a:lumMod val="75000"/>
                  </a:schemeClr>
                </a:solidFill>
              </a:rPr>
              <a:t>CHAPTER TWO</a:t>
            </a:r>
          </a:p>
        </p:txBody>
      </p:sp>
      <p:sp>
        <p:nvSpPr>
          <p:cNvPr id="6" name="Rectangle 32"/>
          <p:cNvSpPr>
            <a:spLocks noChangeArrowheads="1"/>
          </p:cNvSpPr>
          <p:nvPr userDrawn="1"/>
        </p:nvSpPr>
        <p:spPr bwMode="auto">
          <a:xfrm>
            <a:off x="5915025" y="6172200"/>
            <a:ext cx="2803525" cy="230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17961" dir="2700000" algn="ctr" rotWithShape="0">
                    <a:srgbClr val="DDDDDD"/>
                  </a:outerShdw>
                </a:effectLst>
              </a14:hiddenEffects>
            </a:ext>
          </a:extLst>
        </p:spPr>
        <p:txBody>
          <a:bodyPr anchor="b">
            <a:spAutoFit/>
          </a:bodyPr>
          <a:lstStyle>
            <a:lvl1pPr algn="ctr">
              <a:defRPr sz="1000">
                <a:solidFill>
                  <a:schemeClr val="tx1"/>
                </a:solidFill>
                <a:latin typeface="Arial" panose="020B0604020202020204" pitchFamily="34" charset="0"/>
              </a:defRPr>
            </a:lvl1pPr>
            <a:lvl2pPr marL="742950" indent="-285750" algn="ctr">
              <a:defRPr sz="1000">
                <a:solidFill>
                  <a:schemeClr val="tx1"/>
                </a:solidFill>
                <a:latin typeface="Arial" panose="020B0604020202020204" pitchFamily="34" charset="0"/>
              </a:defRPr>
            </a:lvl2pPr>
            <a:lvl3pPr marL="1143000" indent="-228600" algn="ctr">
              <a:defRPr sz="1000">
                <a:solidFill>
                  <a:schemeClr val="tx1"/>
                </a:solidFill>
                <a:latin typeface="Arial" panose="020B0604020202020204" pitchFamily="34" charset="0"/>
              </a:defRPr>
            </a:lvl3pPr>
            <a:lvl4pPr marL="1600200" indent="-228600" algn="ctr">
              <a:defRPr sz="1000">
                <a:solidFill>
                  <a:schemeClr val="tx1"/>
                </a:solidFill>
                <a:latin typeface="Arial" panose="020B0604020202020204" pitchFamily="34" charset="0"/>
              </a:defRPr>
            </a:lvl4pPr>
            <a:lvl5pPr marL="2057400" indent="-228600" algn="ctr">
              <a:defRPr sz="1000">
                <a:solidFill>
                  <a:schemeClr val="tx1"/>
                </a:solidFill>
                <a:latin typeface="Arial" panose="020B0604020202020204" pitchFamily="34" charset="0"/>
              </a:defRPr>
            </a:lvl5pPr>
            <a:lvl6pPr marL="2514600" indent="-228600" algn="ctr"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eaLnBrk="0" fontAlgn="base" hangingPunct="0">
              <a:spcBef>
                <a:spcPct val="0"/>
              </a:spcBef>
              <a:spcAft>
                <a:spcPct val="0"/>
              </a:spcAft>
              <a:defRPr sz="1000">
                <a:solidFill>
                  <a:schemeClr val="tx1"/>
                </a:solidFill>
                <a:latin typeface="Arial" panose="020B0604020202020204" pitchFamily="34" charset="0"/>
              </a:defRPr>
            </a:lvl9pPr>
          </a:lstStyle>
          <a:p>
            <a:pPr eaLnBrk="1" hangingPunct="1">
              <a:spcBef>
                <a:spcPct val="50000"/>
              </a:spcBef>
              <a:defRPr/>
            </a:pPr>
            <a:r>
              <a:rPr lang="en-US" sz="900" b="1" i="1" dirty="0" smtClean="0">
                <a:solidFill>
                  <a:schemeClr val="bg1"/>
                </a:solidFill>
                <a:effectLst>
                  <a:outerShdw blurRad="38100" dist="38100" dir="2700000" algn="tl">
                    <a:srgbClr val="000000">
                      <a:alpha val="43137"/>
                    </a:srgbClr>
                  </a:outerShdw>
                </a:effectLst>
              </a:rPr>
              <a:t>PowerPoint Presentation by Charlie Cook</a:t>
            </a:r>
          </a:p>
        </p:txBody>
      </p:sp>
      <p:sp>
        <p:nvSpPr>
          <p:cNvPr id="7" name="Rectangle 33"/>
          <p:cNvSpPr>
            <a:spLocks noChangeArrowheads="1"/>
          </p:cNvSpPr>
          <p:nvPr userDrawn="1"/>
        </p:nvSpPr>
        <p:spPr bwMode="auto">
          <a:xfrm>
            <a:off x="6072188" y="5802313"/>
            <a:ext cx="2487612" cy="369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28398" dir="1593903" algn="ctr" rotWithShape="0">
                    <a:schemeClr val="tx1"/>
                  </a:outerShdw>
                </a:effectLst>
              </a14:hiddenEffects>
            </a:ext>
          </a:extLst>
        </p:spPr>
        <p:txBody>
          <a:bodyPr wrap="none" anchor="b">
            <a:spAutoFit/>
          </a:bodyPr>
          <a:lstStyle>
            <a:lvl1pPr algn="ctr">
              <a:defRPr sz="1000">
                <a:solidFill>
                  <a:schemeClr val="tx1"/>
                </a:solidFill>
                <a:latin typeface="Arial" panose="020B0604020202020204" pitchFamily="34" charset="0"/>
              </a:defRPr>
            </a:lvl1pPr>
            <a:lvl2pPr marL="742950" indent="-285750" algn="ctr">
              <a:defRPr sz="1000">
                <a:solidFill>
                  <a:schemeClr val="tx1"/>
                </a:solidFill>
                <a:latin typeface="Arial" panose="020B0604020202020204" pitchFamily="34" charset="0"/>
              </a:defRPr>
            </a:lvl2pPr>
            <a:lvl3pPr marL="1143000" indent="-228600" algn="ctr">
              <a:defRPr sz="1000">
                <a:solidFill>
                  <a:schemeClr val="tx1"/>
                </a:solidFill>
                <a:latin typeface="Arial" panose="020B0604020202020204" pitchFamily="34" charset="0"/>
              </a:defRPr>
            </a:lvl3pPr>
            <a:lvl4pPr marL="1600200" indent="-228600" algn="ctr">
              <a:defRPr sz="1000">
                <a:solidFill>
                  <a:schemeClr val="tx1"/>
                </a:solidFill>
                <a:latin typeface="Arial" panose="020B0604020202020204" pitchFamily="34" charset="0"/>
              </a:defRPr>
            </a:lvl4pPr>
            <a:lvl5pPr marL="2057400" indent="-228600" algn="ctr">
              <a:defRPr sz="1000">
                <a:solidFill>
                  <a:schemeClr val="tx1"/>
                </a:solidFill>
                <a:latin typeface="Arial" panose="020B0604020202020204" pitchFamily="34" charset="0"/>
              </a:defRPr>
            </a:lvl5pPr>
            <a:lvl6pPr marL="2514600" indent="-228600" algn="ctr"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eaLnBrk="0" fontAlgn="base" hangingPunct="0">
              <a:spcBef>
                <a:spcPct val="0"/>
              </a:spcBef>
              <a:spcAft>
                <a:spcPct val="0"/>
              </a:spcAft>
              <a:defRPr sz="1000">
                <a:solidFill>
                  <a:schemeClr val="tx1"/>
                </a:solidFill>
                <a:latin typeface="Arial" panose="020B0604020202020204" pitchFamily="34" charset="0"/>
              </a:defRPr>
            </a:lvl9pPr>
          </a:lstStyle>
          <a:p>
            <a:pPr eaLnBrk="1" hangingPunct="1">
              <a:defRPr/>
            </a:pPr>
            <a:r>
              <a:rPr lang="en-US" sz="900" b="1" i="1" dirty="0" smtClean="0">
                <a:solidFill>
                  <a:schemeClr val="bg1"/>
                </a:solidFill>
                <a:effectLst>
                  <a:outerShdw blurRad="38100" dist="38100" dir="2700000" algn="tl">
                    <a:srgbClr val="000000">
                      <a:alpha val="43137"/>
                    </a:srgbClr>
                  </a:outerShdw>
                </a:effectLst>
              </a:rPr>
              <a:t>Copyright </a:t>
            </a:r>
            <a:r>
              <a:rPr lang="en-US" sz="900" b="1" i="1" dirty="0" smtClean="0">
                <a:solidFill>
                  <a:schemeClr val="bg1"/>
                </a:solidFill>
                <a:effectLst>
                  <a:outerShdw blurRad="38100" dist="38100" dir="2700000" algn="tl">
                    <a:srgbClr val="000000">
                      <a:alpha val="43137"/>
                    </a:srgbClr>
                  </a:outerShdw>
                </a:effectLst>
                <a:cs typeface="Arial" panose="020B0604020202020204" pitchFamily="34" charset="0"/>
              </a:rPr>
              <a:t>© </a:t>
            </a:r>
            <a:r>
              <a:rPr lang="en-US" sz="900" b="1" i="1" dirty="0" smtClean="0">
                <a:solidFill>
                  <a:schemeClr val="bg1"/>
                </a:solidFill>
                <a:effectLst>
                  <a:outerShdw blurRad="38100" dist="38100" dir="2700000" algn="tl">
                    <a:srgbClr val="000000">
                      <a:alpha val="43137"/>
                    </a:srgbClr>
                  </a:outerShdw>
                </a:effectLst>
              </a:rPr>
              <a:t>2014 McGraw-Hill Education. </a:t>
            </a:r>
            <a:br>
              <a:rPr lang="en-US" sz="900" b="1" i="1" dirty="0" smtClean="0">
                <a:solidFill>
                  <a:schemeClr val="bg1"/>
                </a:solidFill>
                <a:effectLst>
                  <a:outerShdw blurRad="38100" dist="38100" dir="2700000" algn="tl">
                    <a:srgbClr val="000000">
                      <a:alpha val="43137"/>
                    </a:srgbClr>
                  </a:outerShdw>
                </a:effectLst>
              </a:rPr>
            </a:br>
            <a:r>
              <a:rPr lang="en-US" sz="900" b="1" i="1" dirty="0" smtClean="0">
                <a:solidFill>
                  <a:schemeClr val="bg1"/>
                </a:solidFill>
                <a:effectLst>
                  <a:outerShdw blurRad="38100" dist="38100" dir="2700000" algn="tl">
                    <a:srgbClr val="000000">
                      <a:alpha val="43137"/>
                    </a:srgbClr>
                  </a:outerShdw>
                </a:effectLst>
              </a:rPr>
              <a:t>All Rights Reserved.</a:t>
            </a:r>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Slide Number Placeholder 4"/>
          <p:cNvSpPr>
            <a:spLocks noGrp="1"/>
          </p:cNvSpPr>
          <p:nvPr>
            <p:ph type="sldNum" sz="quarter" idx="11"/>
          </p:nvPr>
        </p:nvSpPr>
        <p:spPr/>
        <p:txBody>
          <a:bodyPr/>
          <a:lstStyle>
            <a:lvl1pPr>
              <a:defRPr/>
            </a:lvl1pPr>
          </a:lstStyle>
          <a:p>
            <a:r>
              <a:rPr lang="en-US" dirty="0" smtClean="0"/>
              <a:t>2</a:t>
            </a:r>
            <a:r>
              <a:rPr lang="en-US" dirty="0" smtClean="0">
                <a:cs typeface="Times New Roman" panose="02020603050405020304" pitchFamily="18" charset="0"/>
              </a:rPr>
              <a:t>–</a:t>
            </a:r>
            <a:fld id="{99A9600D-45E7-4CF0-AB14-5C77CDB2B045}" type="slidenum">
              <a:rPr lang="en-US" smtClean="0"/>
              <a:pPr/>
              <a:t>‹#›</a:t>
            </a:fld>
            <a:endParaRPr lang="en-US" dirty="0"/>
          </a:p>
        </p:txBody>
      </p:sp>
    </p:spTree>
    <p:extLst>
      <p:ext uri="{BB962C8B-B14F-4D97-AF65-F5344CB8AC3E}">
        <p14:creationId xmlns:p14="http://schemas.microsoft.com/office/powerpoint/2010/main" val="5752566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5300" y="263525"/>
            <a:ext cx="8153400" cy="1245256"/>
          </a:xfrm>
        </p:spPr>
        <p:txBody>
          <a:bodyPr tIns="91440">
            <a:noAutofit/>
          </a:bodyPr>
          <a:lstStyle/>
          <a:p>
            <a:r>
              <a:rPr lang="en-US" smtClean="0"/>
              <a:t>Click to edit Master title style</a:t>
            </a:r>
            <a:endParaRPr lang="en-US"/>
          </a:p>
        </p:txBody>
      </p:sp>
      <p:sp>
        <p:nvSpPr>
          <p:cNvPr id="3" name="Content Placeholder 2"/>
          <p:cNvSpPr>
            <a:spLocks noGrp="1"/>
          </p:cNvSpPr>
          <p:nvPr>
            <p:ph idx="1"/>
          </p:nvPr>
        </p:nvSpPr>
        <p:spPr>
          <a:xfrm>
            <a:off x="533400" y="1783098"/>
            <a:ext cx="8077200" cy="431290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Slide Number Placeholder 4"/>
          <p:cNvSpPr>
            <a:spLocks noGrp="1"/>
          </p:cNvSpPr>
          <p:nvPr>
            <p:ph type="sldNum" sz="quarter" idx="11"/>
          </p:nvPr>
        </p:nvSpPr>
        <p:spPr/>
        <p:txBody>
          <a:bodyPr/>
          <a:lstStyle>
            <a:lvl1pPr>
              <a:defRPr/>
            </a:lvl1pPr>
          </a:lstStyle>
          <a:p>
            <a:r>
              <a:rPr lang="en-US" dirty="0" smtClean="0"/>
              <a:t>2</a:t>
            </a:r>
            <a:r>
              <a:rPr lang="en-US" dirty="0" smtClean="0">
                <a:cs typeface="Times New Roman" panose="02020603050405020304" pitchFamily="18" charset="0"/>
              </a:rPr>
              <a:t>–</a:t>
            </a:r>
            <a:fld id="{99A9600D-45E7-4CF0-AB14-5C77CDB2B045}" type="slidenum">
              <a:rPr lang="en-US" smtClean="0"/>
              <a:pPr/>
              <a:t>‹#›</a:t>
            </a:fld>
            <a:endParaRPr lang="en-US" dirty="0"/>
          </a:p>
        </p:txBody>
      </p:sp>
    </p:spTree>
    <p:extLst>
      <p:ext uri="{BB962C8B-B14F-4D97-AF65-F5344CB8AC3E}">
        <p14:creationId xmlns:p14="http://schemas.microsoft.com/office/powerpoint/2010/main" val="12007573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Slide Number Placeholder 3"/>
          <p:cNvSpPr>
            <a:spLocks noGrp="1"/>
          </p:cNvSpPr>
          <p:nvPr>
            <p:ph type="sldNum" sz="quarter" idx="11"/>
          </p:nvPr>
        </p:nvSpPr>
        <p:spPr/>
        <p:txBody>
          <a:bodyPr/>
          <a:lstStyle>
            <a:lvl1pPr>
              <a:defRPr/>
            </a:lvl1pPr>
          </a:lstStyle>
          <a:p>
            <a:r>
              <a:rPr lang="en-US" dirty="0" smtClean="0"/>
              <a:t>2</a:t>
            </a:r>
            <a:r>
              <a:rPr lang="en-US" dirty="0" smtClean="0">
                <a:cs typeface="Times New Roman" panose="02020603050405020304" pitchFamily="18" charset="0"/>
              </a:rPr>
              <a:t>–</a:t>
            </a:r>
            <a:fld id="{14730FF1-74CE-4463-A621-CE9BB931BE24}" type="slidenum">
              <a:rPr lang="en-US" smtClean="0"/>
              <a:pPr/>
              <a:t>‹#›</a:t>
            </a:fld>
            <a:endParaRPr lang="en-US" dirty="0"/>
          </a:p>
        </p:txBody>
      </p:sp>
    </p:spTree>
    <p:extLst>
      <p:ext uri="{BB962C8B-B14F-4D97-AF65-F5344CB8AC3E}">
        <p14:creationId xmlns:p14="http://schemas.microsoft.com/office/powerpoint/2010/main" val="156844348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3011" name="Rectangle 3"/>
          <p:cNvSpPr>
            <a:spLocks noGrp="1" noChangeArrowheads="1"/>
          </p:cNvSpPr>
          <p:nvPr>
            <p:ph type="sldNum" sz="quarter" idx="4"/>
          </p:nvPr>
        </p:nvSpPr>
        <p:spPr bwMode="auto">
          <a:xfrm>
            <a:off x="6492875" y="6553200"/>
            <a:ext cx="2117725"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lvl1pPr algn="r">
              <a:defRPr i="1">
                <a:effectLst>
                  <a:outerShdw blurRad="38100" dist="38100" dir="2700000" algn="tl">
                    <a:srgbClr val="C0C0C0"/>
                  </a:outerShdw>
                </a:effectLst>
              </a:defRPr>
            </a:lvl1pPr>
          </a:lstStyle>
          <a:p>
            <a:r>
              <a:rPr lang="en-US" dirty="0" smtClean="0"/>
              <a:t>2</a:t>
            </a:r>
            <a:r>
              <a:rPr lang="en-US" dirty="0" smtClean="0">
                <a:cs typeface="Times New Roman" panose="02020603050405020304" pitchFamily="18" charset="0"/>
              </a:rPr>
              <a:t>–</a:t>
            </a:r>
            <a:fld id="{B049FE56-CC7F-4BE2-B4D1-36EE4941209D}" type="slidenum">
              <a:rPr lang="en-US" smtClean="0"/>
              <a:pPr/>
              <a:t>‹#›</a:t>
            </a:fld>
            <a:endParaRPr lang="en-US" dirty="0"/>
          </a:p>
        </p:txBody>
      </p:sp>
      <p:sp>
        <p:nvSpPr>
          <p:cNvPr id="43012" name="Rectangle 4"/>
          <p:cNvSpPr>
            <a:spLocks noGrp="1" noChangeArrowheads="1"/>
          </p:cNvSpPr>
          <p:nvPr>
            <p:ph type="title"/>
          </p:nvPr>
        </p:nvSpPr>
        <p:spPr bwMode="blackWhite">
          <a:xfrm>
            <a:off x="495300" y="263525"/>
            <a:ext cx="8153400" cy="823913"/>
          </a:xfrm>
          <a:prstGeom prst="roundRect">
            <a:avLst>
              <a:gd name="adj" fmla="val 10061"/>
            </a:avLst>
          </a:prstGeom>
          <a:blipFill dpi="0" rotWithShape="1">
            <a:blip r:embed="rId6">
              <a:extLst>
                <a:ext uri="{28A0092B-C50C-407E-A947-70E740481C1C}">
                  <a14:useLocalDpi xmlns:a14="http://schemas.microsoft.com/office/drawing/2010/main" val="0"/>
                </a:ext>
              </a:extLst>
            </a:blip>
            <a:srcRect/>
            <a:stretch>
              <a:fillRect/>
            </a:stretch>
          </a:blipFill>
          <a:ln w="9525">
            <a:solidFill>
              <a:srgbClr val="4D4D4D"/>
            </a:solidFill>
            <a:round/>
            <a:headEnd/>
            <a:tailEnd/>
          </a:ln>
          <a:effectLst>
            <a:outerShdw blurRad="50800" dist="38100" dir="2700000" algn="tl" rotWithShape="0">
              <a:prstClr val="black">
                <a:alpha val="40000"/>
              </a:prstClr>
            </a:outerShdw>
          </a:effectLst>
        </p:spPr>
        <p:txBody>
          <a:bodyPr vert="horz" wrap="square" lIns="91440" tIns="137160" rIns="91440" bIns="137160" numCol="1" anchor="t" anchorCtr="0" compatLnSpc="1">
            <a:prstTxWarp prst="textNoShape">
              <a:avLst/>
            </a:prstTxWarp>
            <a:spAutoFit/>
          </a:bodyPr>
          <a:lstStyle/>
          <a:p>
            <a:pPr lvl="0"/>
            <a:endParaRPr lang="en-US" dirty="0" smtClean="0"/>
          </a:p>
        </p:txBody>
      </p:sp>
      <p:sp>
        <p:nvSpPr>
          <p:cNvPr id="43013" name="Rectangle 5"/>
          <p:cNvSpPr>
            <a:spLocks noGrp="1" noChangeArrowheads="1"/>
          </p:cNvSpPr>
          <p:nvPr>
            <p:ph type="body" idx="1"/>
          </p:nvPr>
        </p:nvSpPr>
        <p:spPr bwMode="auto">
          <a:xfrm>
            <a:off x="533400" y="1219200"/>
            <a:ext cx="8077200" cy="487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Tree>
  </p:cSld>
  <p:clrMap bg1="lt1" tx1="dk1" bg2="lt2" tx2="dk2" accent1="accent1" accent2="accent2" accent3="accent3" accent4="accent4" accent5="accent5" accent6="accent6" hlink="hlink" folHlink="folHlink"/>
  <p:sldLayoutIdLst>
    <p:sldLayoutId id="2147483658" r:id="rId1"/>
    <p:sldLayoutId id="2147483659" r:id="rId2"/>
    <p:sldLayoutId id="2147483664" r:id="rId3"/>
    <p:sldLayoutId id="2147483663" r:id="rId4"/>
  </p:sldLayoutIdLs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 presetClass="entr" presetSubtype="32" fill="hold" grpId="0" nodeType="afterEffect">
                                  <p:stCondLst>
                                    <p:cond delay="0"/>
                                  </p:stCondLst>
                                  <p:childTnLst>
                                    <p:set>
                                      <p:cBhvr>
                                        <p:cTn id="6" dur="1" fill="hold">
                                          <p:stCondLst>
                                            <p:cond delay="0"/>
                                          </p:stCondLst>
                                        </p:cTn>
                                        <p:tgtEl>
                                          <p:spTgt spid="43012"/>
                                        </p:tgtEl>
                                        <p:attrNameLst>
                                          <p:attrName>style.visibility</p:attrName>
                                        </p:attrNameLst>
                                      </p:cBhvr>
                                      <p:to>
                                        <p:strVal val="visible"/>
                                      </p:to>
                                    </p:set>
                                    <p:animEffect transition="in" filter="box(out)">
                                      <p:cBhvr>
                                        <p:cTn id="7" dur="500"/>
                                        <p:tgtEl>
                                          <p:spTgt spid="4301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3013">
                                            <p:txEl>
                                              <p:pRg st="0" end="0"/>
                                            </p:txEl>
                                          </p:spTgt>
                                        </p:tgtEl>
                                        <p:attrNameLst>
                                          <p:attrName>style.visibility</p:attrName>
                                        </p:attrNameLst>
                                      </p:cBhvr>
                                      <p:to>
                                        <p:strVal val="visible"/>
                                      </p:to>
                                    </p:set>
                                    <p:animEffect transition="in" filter="wipe(left)">
                                      <p:cBhvr>
                                        <p:cTn id="12" dur="500"/>
                                        <p:tgtEl>
                                          <p:spTgt spid="43013">
                                            <p:txEl>
                                              <p:pRg st="0" end="0"/>
                                            </p:txEl>
                                          </p:spTgt>
                                        </p:tgtEl>
                                      </p:cBhvr>
                                    </p:animEffect>
                                  </p:childTnLst>
                                </p:cTn>
                              </p:par>
                            </p:childTnLst>
                          </p:cTn>
                        </p:par>
                        <p:par>
                          <p:cTn id="13" fill="hold" nodeType="afterGroup">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43013">
                                            <p:txEl>
                                              <p:pRg st="1" end="1"/>
                                            </p:txEl>
                                          </p:spTgt>
                                        </p:tgtEl>
                                        <p:attrNameLst>
                                          <p:attrName>style.visibility</p:attrName>
                                        </p:attrNameLst>
                                      </p:cBhvr>
                                      <p:to>
                                        <p:strVal val="visible"/>
                                      </p:to>
                                    </p:set>
                                    <p:animEffect transition="in" filter="wipe(left)">
                                      <p:cBhvr>
                                        <p:cTn id="16" dur="500"/>
                                        <p:tgtEl>
                                          <p:spTgt spid="43013">
                                            <p:txEl>
                                              <p:pRg st="1" end="1"/>
                                            </p:txEl>
                                          </p:spTgt>
                                        </p:tgtEl>
                                      </p:cBhvr>
                                    </p:animEffect>
                                  </p:childTnLst>
                                </p:cTn>
                              </p:par>
                            </p:childTnLst>
                          </p:cTn>
                        </p:par>
                        <p:par>
                          <p:cTn id="17" fill="hold" nodeType="afterGroup">
                            <p:stCondLst>
                              <p:cond delay="1000"/>
                            </p:stCondLst>
                            <p:childTnLst>
                              <p:par>
                                <p:cTn id="18" presetID="22" presetClass="entr" presetSubtype="8" fill="hold" grpId="0" nodeType="afterEffect">
                                  <p:stCondLst>
                                    <p:cond delay="0"/>
                                  </p:stCondLst>
                                  <p:childTnLst>
                                    <p:set>
                                      <p:cBhvr>
                                        <p:cTn id="19" dur="1" fill="hold">
                                          <p:stCondLst>
                                            <p:cond delay="0"/>
                                          </p:stCondLst>
                                        </p:cTn>
                                        <p:tgtEl>
                                          <p:spTgt spid="43013">
                                            <p:txEl>
                                              <p:pRg st="2" end="2"/>
                                            </p:txEl>
                                          </p:spTgt>
                                        </p:tgtEl>
                                        <p:attrNameLst>
                                          <p:attrName>style.visibility</p:attrName>
                                        </p:attrNameLst>
                                      </p:cBhvr>
                                      <p:to>
                                        <p:strVal val="visible"/>
                                      </p:to>
                                    </p:set>
                                    <p:animEffect transition="in" filter="wipe(left)">
                                      <p:cBhvr>
                                        <p:cTn id="20" dur="500"/>
                                        <p:tgtEl>
                                          <p:spTgt spid="43013">
                                            <p:txEl>
                                              <p:pRg st="2" end="2"/>
                                            </p:txEl>
                                          </p:spTgt>
                                        </p:tgtEl>
                                      </p:cBhvr>
                                    </p:animEffect>
                                  </p:childTnLst>
                                </p:cTn>
                              </p:par>
                            </p:childTnLst>
                          </p:cTn>
                        </p:par>
                        <p:par>
                          <p:cTn id="21" fill="hold" nodeType="afterGroup">
                            <p:stCondLst>
                              <p:cond delay="1500"/>
                            </p:stCondLst>
                            <p:childTnLst>
                              <p:par>
                                <p:cTn id="22" presetID="22" presetClass="entr" presetSubtype="8" fill="hold" grpId="0" nodeType="afterEffect">
                                  <p:stCondLst>
                                    <p:cond delay="0"/>
                                  </p:stCondLst>
                                  <p:childTnLst>
                                    <p:set>
                                      <p:cBhvr>
                                        <p:cTn id="23" dur="1" fill="hold">
                                          <p:stCondLst>
                                            <p:cond delay="0"/>
                                          </p:stCondLst>
                                        </p:cTn>
                                        <p:tgtEl>
                                          <p:spTgt spid="43013">
                                            <p:txEl>
                                              <p:pRg st="3" end="3"/>
                                            </p:txEl>
                                          </p:spTgt>
                                        </p:tgtEl>
                                        <p:attrNameLst>
                                          <p:attrName>style.visibility</p:attrName>
                                        </p:attrNameLst>
                                      </p:cBhvr>
                                      <p:to>
                                        <p:strVal val="visible"/>
                                      </p:to>
                                    </p:set>
                                    <p:animEffect transition="in" filter="wipe(left)">
                                      <p:cBhvr>
                                        <p:cTn id="24" dur="500"/>
                                        <p:tgtEl>
                                          <p:spTgt spid="43013">
                                            <p:txEl>
                                              <p:pRg st="3" end="3"/>
                                            </p:txEl>
                                          </p:spTgt>
                                        </p:tgtEl>
                                      </p:cBhvr>
                                    </p:animEffect>
                                  </p:childTnLst>
                                </p:cTn>
                              </p:par>
                            </p:childTnLst>
                          </p:cTn>
                        </p:par>
                        <p:par>
                          <p:cTn id="25" fill="hold" nodeType="afterGroup">
                            <p:stCondLst>
                              <p:cond delay="2000"/>
                            </p:stCondLst>
                            <p:childTnLst>
                              <p:par>
                                <p:cTn id="26" presetID="22" presetClass="entr" presetSubtype="8" fill="hold" grpId="0" nodeType="afterEffect">
                                  <p:stCondLst>
                                    <p:cond delay="0"/>
                                  </p:stCondLst>
                                  <p:childTnLst>
                                    <p:set>
                                      <p:cBhvr>
                                        <p:cTn id="27" dur="1" fill="hold">
                                          <p:stCondLst>
                                            <p:cond delay="0"/>
                                          </p:stCondLst>
                                        </p:cTn>
                                        <p:tgtEl>
                                          <p:spTgt spid="43013">
                                            <p:txEl>
                                              <p:pRg st="4" end="4"/>
                                            </p:txEl>
                                          </p:spTgt>
                                        </p:tgtEl>
                                        <p:attrNameLst>
                                          <p:attrName>style.visibility</p:attrName>
                                        </p:attrNameLst>
                                      </p:cBhvr>
                                      <p:to>
                                        <p:strVal val="visible"/>
                                      </p:to>
                                    </p:set>
                                    <p:animEffect transition="in" filter="wipe(left)">
                                      <p:cBhvr>
                                        <p:cTn id="28" dur="500"/>
                                        <p:tgtEl>
                                          <p:spTgt spid="4301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012" grpId="0" animBg="1" autoUpdateAnimBg="0"/>
      <p:bldP spid="43013" grpId="0" uiExpand="1" build="p" autoUpdateAnimBg="0">
        <p:tmplLst>
          <p:tmpl lvl="1">
            <p:tnLst>
              <p:par>
                <p:cTn presetID="22" presetClass="entr" presetSubtype="8" fill="hold" nodeType="clickEffect">
                  <p:stCondLst>
                    <p:cond delay="0"/>
                  </p:stCondLst>
                  <p:childTnLst>
                    <p:set>
                      <p:cBhvr>
                        <p:cTn dur="1" fill="hold">
                          <p:stCondLst>
                            <p:cond delay="0"/>
                          </p:stCondLst>
                        </p:cTn>
                        <p:tgtEl>
                          <p:spTgt spid="43013"/>
                        </p:tgtEl>
                        <p:attrNameLst>
                          <p:attrName>style.visibility</p:attrName>
                        </p:attrNameLst>
                      </p:cBhvr>
                      <p:to>
                        <p:strVal val="visible"/>
                      </p:to>
                    </p:set>
                    <p:animEffect transition="in" filter="wipe(left)">
                      <p:cBhvr>
                        <p:cTn dur="500"/>
                        <p:tgtEl>
                          <p:spTgt spid="43013"/>
                        </p:tgtEl>
                      </p:cBhvr>
                    </p:animEffect>
                  </p:childTnLst>
                </p:cTn>
              </p:par>
            </p:tnLst>
          </p:tmpl>
          <p:tmpl lvl="2">
            <p:tnLst>
              <p:par>
                <p:cTn presetID="22" presetClass="entr" presetSubtype="8" fill="hold" nodeType="afterEffect">
                  <p:stCondLst>
                    <p:cond delay="0"/>
                  </p:stCondLst>
                  <p:childTnLst>
                    <p:set>
                      <p:cBhvr>
                        <p:cTn dur="1" fill="hold">
                          <p:stCondLst>
                            <p:cond delay="0"/>
                          </p:stCondLst>
                        </p:cTn>
                        <p:tgtEl>
                          <p:spTgt spid="43013"/>
                        </p:tgtEl>
                        <p:attrNameLst>
                          <p:attrName>style.visibility</p:attrName>
                        </p:attrNameLst>
                      </p:cBhvr>
                      <p:to>
                        <p:strVal val="visible"/>
                      </p:to>
                    </p:set>
                    <p:animEffect transition="in" filter="wipe(left)">
                      <p:cBhvr>
                        <p:cTn dur="500"/>
                        <p:tgtEl>
                          <p:spTgt spid="43013"/>
                        </p:tgtEl>
                      </p:cBhvr>
                    </p:animEffect>
                  </p:childTnLst>
                </p:cTn>
              </p:par>
            </p:tnLst>
          </p:tmpl>
          <p:tmpl lvl="3">
            <p:tnLst>
              <p:par>
                <p:cTn presetID="22" presetClass="entr" presetSubtype="8" fill="hold" nodeType="afterEffect">
                  <p:stCondLst>
                    <p:cond delay="0"/>
                  </p:stCondLst>
                  <p:childTnLst>
                    <p:set>
                      <p:cBhvr>
                        <p:cTn dur="1" fill="hold">
                          <p:stCondLst>
                            <p:cond delay="0"/>
                          </p:stCondLst>
                        </p:cTn>
                        <p:tgtEl>
                          <p:spTgt spid="43013"/>
                        </p:tgtEl>
                        <p:attrNameLst>
                          <p:attrName>style.visibility</p:attrName>
                        </p:attrNameLst>
                      </p:cBhvr>
                      <p:to>
                        <p:strVal val="visible"/>
                      </p:to>
                    </p:set>
                    <p:animEffect transition="in" filter="wipe(left)">
                      <p:cBhvr>
                        <p:cTn dur="500"/>
                        <p:tgtEl>
                          <p:spTgt spid="43013"/>
                        </p:tgtEl>
                      </p:cBhvr>
                    </p:animEffect>
                  </p:childTnLst>
                </p:cTn>
              </p:par>
            </p:tnLst>
          </p:tmpl>
          <p:tmpl lvl="4">
            <p:tnLst>
              <p:par>
                <p:cTn presetID="22" presetClass="entr" presetSubtype="8" fill="hold" nodeType="afterEffect">
                  <p:stCondLst>
                    <p:cond delay="0"/>
                  </p:stCondLst>
                  <p:childTnLst>
                    <p:set>
                      <p:cBhvr>
                        <p:cTn dur="1" fill="hold">
                          <p:stCondLst>
                            <p:cond delay="0"/>
                          </p:stCondLst>
                        </p:cTn>
                        <p:tgtEl>
                          <p:spTgt spid="43013"/>
                        </p:tgtEl>
                        <p:attrNameLst>
                          <p:attrName>style.visibility</p:attrName>
                        </p:attrNameLst>
                      </p:cBhvr>
                      <p:to>
                        <p:strVal val="visible"/>
                      </p:to>
                    </p:set>
                    <p:animEffect transition="in" filter="wipe(left)">
                      <p:cBhvr>
                        <p:cTn dur="500"/>
                        <p:tgtEl>
                          <p:spTgt spid="43013"/>
                        </p:tgtEl>
                      </p:cBhvr>
                    </p:animEffect>
                  </p:childTnLst>
                </p:cTn>
              </p:par>
            </p:tnLst>
          </p:tmpl>
          <p:tmpl lvl="5">
            <p:tnLst>
              <p:par>
                <p:cTn presetID="22" presetClass="entr" presetSubtype="8" fill="hold" nodeType="afterEffect">
                  <p:stCondLst>
                    <p:cond delay="0"/>
                  </p:stCondLst>
                  <p:childTnLst>
                    <p:set>
                      <p:cBhvr>
                        <p:cTn dur="1" fill="hold">
                          <p:stCondLst>
                            <p:cond delay="0"/>
                          </p:stCondLst>
                        </p:cTn>
                        <p:tgtEl>
                          <p:spTgt spid="43013"/>
                        </p:tgtEl>
                        <p:attrNameLst>
                          <p:attrName>style.visibility</p:attrName>
                        </p:attrNameLst>
                      </p:cBhvr>
                      <p:to>
                        <p:strVal val="visible"/>
                      </p:to>
                    </p:set>
                    <p:animEffect transition="in" filter="wipe(left)">
                      <p:cBhvr>
                        <p:cTn dur="500"/>
                        <p:tgtEl>
                          <p:spTgt spid="43013"/>
                        </p:tgtEl>
                      </p:cBhvr>
                    </p:animEffect>
                  </p:childTnLst>
                </p:cTn>
              </p:par>
            </p:tnLst>
          </p:tmpl>
        </p:tmplLst>
      </p:bldP>
    </p:bldLst>
  </p:timing>
  <p:hf hdr="0" ftr="0" dt="0"/>
  <p:txStyles>
    <p:titleStyle>
      <a:lvl1pPr algn="ctr" rtl="0" fontAlgn="base">
        <a:spcBef>
          <a:spcPct val="0"/>
        </a:spcBef>
        <a:spcAft>
          <a:spcPct val="0"/>
        </a:spcAft>
        <a:defRPr sz="3200" kern="1200">
          <a:solidFill>
            <a:srgbClr val="F8F8F8"/>
          </a:solidFill>
          <a:effectLst>
            <a:outerShdw blurRad="38100" dist="38100" dir="2700000" algn="tl">
              <a:srgbClr val="000000"/>
            </a:outerShdw>
          </a:effectLst>
          <a:latin typeface="+mj-lt"/>
          <a:ea typeface="+mj-ea"/>
          <a:cs typeface="+mj-cs"/>
        </a:defRPr>
      </a:lvl1pPr>
      <a:lvl2pPr algn="ctr" rtl="0" fontAlgn="base">
        <a:spcBef>
          <a:spcPct val="0"/>
        </a:spcBef>
        <a:spcAft>
          <a:spcPct val="0"/>
        </a:spcAft>
        <a:defRPr sz="3200">
          <a:solidFill>
            <a:srgbClr val="F8F8F8"/>
          </a:solidFill>
          <a:effectLst>
            <a:outerShdw blurRad="38100" dist="38100" dir="2700000" algn="tl">
              <a:srgbClr val="000000"/>
            </a:outerShdw>
          </a:effectLst>
          <a:latin typeface="Arial" panose="020B0604020202020204" pitchFamily="34" charset="0"/>
        </a:defRPr>
      </a:lvl2pPr>
      <a:lvl3pPr algn="ctr" rtl="0" fontAlgn="base">
        <a:spcBef>
          <a:spcPct val="0"/>
        </a:spcBef>
        <a:spcAft>
          <a:spcPct val="0"/>
        </a:spcAft>
        <a:defRPr sz="3200">
          <a:solidFill>
            <a:srgbClr val="F8F8F8"/>
          </a:solidFill>
          <a:effectLst>
            <a:outerShdw blurRad="38100" dist="38100" dir="2700000" algn="tl">
              <a:srgbClr val="000000"/>
            </a:outerShdw>
          </a:effectLst>
          <a:latin typeface="Arial" panose="020B0604020202020204" pitchFamily="34" charset="0"/>
        </a:defRPr>
      </a:lvl3pPr>
      <a:lvl4pPr algn="ctr" rtl="0" fontAlgn="base">
        <a:spcBef>
          <a:spcPct val="0"/>
        </a:spcBef>
        <a:spcAft>
          <a:spcPct val="0"/>
        </a:spcAft>
        <a:defRPr sz="3200">
          <a:solidFill>
            <a:srgbClr val="F8F8F8"/>
          </a:solidFill>
          <a:effectLst>
            <a:outerShdw blurRad="38100" dist="38100" dir="2700000" algn="tl">
              <a:srgbClr val="000000"/>
            </a:outerShdw>
          </a:effectLst>
          <a:latin typeface="Arial" panose="020B0604020202020204" pitchFamily="34" charset="0"/>
        </a:defRPr>
      </a:lvl4pPr>
      <a:lvl5pPr algn="ctr" rtl="0" fontAlgn="base">
        <a:spcBef>
          <a:spcPct val="0"/>
        </a:spcBef>
        <a:spcAft>
          <a:spcPct val="0"/>
        </a:spcAft>
        <a:defRPr sz="3200">
          <a:solidFill>
            <a:srgbClr val="F8F8F8"/>
          </a:solidFill>
          <a:effectLst>
            <a:outerShdw blurRad="38100" dist="38100" dir="2700000" algn="tl">
              <a:srgbClr val="000000"/>
            </a:outerShdw>
          </a:effectLst>
          <a:latin typeface="Arial" panose="020B0604020202020204" pitchFamily="34" charset="0"/>
        </a:defRPr>
      </a:lvl5pPr>
      <a:lvl6pPr marL="457200" algn="ctr" rtl="0" fontAlgn="base">
        <a:spcBef>
          <a:spcPct val="0"/>
        </a:spcBef>
        <a:spcAft>
          <a:spcPct val="0"/>
        </a:spcAft>
        <a:defRPr sz="3200">
          <a:solidFill>
            <a:srgbClr val="F8F8F8"/>
          </a:solidFill>
          <a:effectLst>
            <a:outerShdw blurRad="38100" dist="38100" dir="2700000" algn="tl">
              <a:srgbClr val="000000"/>
            </a:outerShdw>
          </a:effectLst>
          <a:latin typeface="Arial" panose="020B0604020202020204" pitchFamily="34" charset="0"/>
        </a:defRPr>
      </a:lvl6pPr>
      <a:lvl7pPr marL="914400" algn="ctr" rtl="0" fontAlgn="base">
        <a:spcBef>
          <a:spcPct val="0"/>
        </a:spcBef>
        <a:spcAft>
          <a:spcPct val="0"/>
        </a:spcAft>
        <a:defRPr sz="3200">
          <a:solidFill>
            <a:srgbClr val="F8F8F8"/>
          </a:solidFill>
          <a:effectLst>
            <a:outerShdw blurRad="38100" dist="38100" dir="2700000" algn="tl">
              <a:srgbClr val="000000"/>
            </a:outerShdw>
          </a:effectLst>
          <a:latin typeface="Arial" panose="020B0604020202020204" pitchFamily="34" charset="0"/>
        </a:defRPr>
      </a:lvl7pPr>
      <a:lvl8pPr marL="1371600" algn="ctr" rtl="0" fontAlgn="base">
        <a:spcBef>
          <a:spcPct val="0"/>
        </a:spcBef>
        <a:spcAft>
          <a:spcPct val="0"/>
        </a:spcAft>
        <a:defRPr sz="3200">
          <a:solidFill>
            <a:srgbClr val="F8F8F8"/>
          </a:solidFill>
          <a:effectLst>
            <a:outerShdw blurRad="38100" dist="38100" dir="2700000" algn="tl">
              <a:srgbClr val="000000"/>
            </a:outerShdw>
          </a:effectLst>
          <a:latin typeface="Arial" panose="020B0604020202020204" pitchFamily="34" charset="0"/>
        </a:defRPr>
      </a:lvl8pPr>
      <a:lvl9pPr marL="1828800" algn="ctr" rtl="0" fontAlgn="base">
        <a:spcBef>
          <a:spcPct val="0"/>
        </a:spcBef>
        <a:spcAft>
          <a:spcPct val="0"/>
        </a:spcAft>
        <a:defRPr sz="3200">
          <a:solidFill>
            <a:srgbClr val="F8F8F8"/>
          </a:solidFill>
          <a:effectLst>
            <a:outerShdw blurRad="38100" dist="38100" dir="2700000" algn="tl">
              <a:srgbClr val="000000"/>
            </a:outerShdw>
          </a:effectLst>
          <a:latin typeface="Arial" panose="020B0604020202020204" pitchFamily="34" charset="0"/>
        </a:defRPr>
      </a:lvl9pPr>
    </p:titleStyle>
    <p:bodyStyle>
      <a:lvl1pPr marL="222250" indent="-222250" algn="l" rtl="0" fontAlgn="base">
        <a:spcBef>
          <a:spcPct val="20000"/>
        </a:spcBef>
        <a:spcAft>
          <a:spcPct val="0"/>
        </a:spcAft>
        <a:buChar char="•"/>
        <a:defRPr sz="2800" kern="1200">
          <a:solidFill>
            <a:srgbClr val="336699"/>
          </a:solidFill>
          <a:latin typeface="+mn-lt"/>
          <a:ea typeface="+mn-ea"/>
          <a:cs typeface="+mn-cs"/>
        </a:defRPr>
      </a:lvl1pPr>
      <a:lvl2pPr marL="633413" indent="-296863" algn="l" rtl="0" fontAlgn="base">
        <a:spcBef>
          <a:spcPct val="20000"/>
        </a:spcBef>
        <a:spcAft>
          <a:spcPct val="0"/>
        </a:spcAft>
        <a:buChar char="–"/>
        <a:defRPr sz="2400" kern="1200">
          <a:solidFill>
            <a:srgbClr val="990033"/>
          </a:solidFill>
          <a:latin typeface="+mn-lt"/>
          <a:ea typeface="+mn-ea"/>
          <a:cs typeface="+mn-cs"/>
        </a:defRPr>
      </a:lvl2pPr>
      <a:lvl3pPr marL="971550" indent="-174625" algn="l" rtl="0" fontAlgn="base">
        <a:spcBef>
          <a:spcPct val="20000"/>
        </a:spcBef>
        <a:spcAft>
          <a:spcPct val="0"/>
        </a:spcAft>
        <a:buSzPct val="90000"/>
        <a:buChar char="•"/>
        <a:defRPr sz="2000" kern="1200">
          <a:solidFill>
            <a:srgbClr val="006666"/>
          </a:solidFill>
          <a:latin typeface="Tahoma" panose="020B0604030504040204" pitchFamily="34" charset="0"/>
          <a:ea typeface="+mn-ea"/>
          <a:cs typeface="+mn-cs"/>
        </a:defRPr>
      </a:lvl3pPr>
      <a:lvl4pPr marL="1258888" indent="-173038" algn="l" rtl="0" fontAlgn="base">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1595438" indent="-160338" algn="l" rtl="0" fontAlgn="base">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AutoShape 2"/>
          <p:cNvSpPr>
            <a:spLocks noGrp="1" noChangeArrowheads="1"/>
          </p:cNvSpPr>
          <p:nvPr>
            <p:ph type="title"/>
          </p:nvPr>
        </p:nvSpPr>
        <p:spPr/>
        <p:txBody>
          <a:bodyPr/>
          <a:lstStyle/>
          <a:p>
            <a:r>
              <a:rPr lang="en-US" dirty="0" smtClean="0"/>
              <a:t>Midterm Exam Review</a:t>
            </a:r>
            <a:endParaRPr lang="en-US" dirty="0"/>
          </a:p>
        </p:txBody>
      </p:sp>
      <p:sp>
        <p:nvSpPr>
          <p:cNvPr id="6" name="Content Placeholder 5"/>
          <p:cNvSpPr>
            <a:spLocks noGrp="1"/>
          </p:cNvSpPr>
          <p:nvPr>
            <p:ph idx="1"/>
          </p:nvPr>
        </p:nvSpPr>
        <p:spPr>
          <a:xfrm>
            <a:off x="533400" y="1219200"/>
            <a:ext cx="8077200" cy="5486400"/>
          </a:xfrm>
        </p:spPr>
        <p:txBody>
          <a:bodyPr/>
          <a:lstStyle/>
          <a:p>
            <a:r>
              <a:rPr lang="en-US" dirty="0" smtClean="0"/>
              <a:t>On exam format and rules</a:t>
            </a:r>
          </a:p>
          <a:p>
            <a:r>
              <a:rPr lang="en-US" dirty="0" smtClean="0"/>
              <a:t>On theory and concept questions</a:t>
            </a:r>
          </a:p>
          <a:p>
            <a:r>
              <a:rPr lang="en-US" dirty="0" smtClean="0"/>
              <a:t>On Computational problems</a:t>
            </a:r>
          </a:p>
          <a:p>
            <a:r>
              <a:rPr lang="en-US" dirty="0" smtClean="0"/>
              <a:t>On chapter 8</a:t>
            </a:r>
          </a:p>
          <a:p>
            <a:r>
              <a:rPr lang="en-US" dirty="0" smtClean="0"/>
              <a:t>On </a:t>
            </a:r>
            <a:r>
              <a:rPr lang="en-US" dirty="0"/>
              <a:t>chapter </a:t>
            </a:r>
            <a:r>
              <a:rPr lang="en-US" dirty="0" smtClean="0"/>
              <a:t>9</a:t>
            </a:r>
            <a:endParaRPr lang="en-US" dirty="0"/>
          </a:p>
          <a:p>
            <a:r>
              <a:rPr lang="en-US" dirty="0"/>
              <a:t>On chapter </a:t>
            </a:r>
            <a:r>
              <a:rPr lang="en-US" dirty="0" smtClean="0"/>
              <a:t>13</a:t>
            </a:r>
          </a:p>
          <a:p>
            <a:pPr marL="0" indent="0">
              <a:buNone/>
            </a:pPr>
            <a:endParaRPr lang="en-US" dirty="0"/>
          </a:p>
          <a:p>
            <a:endParaRPr lang="en-US" dirty="0" smtClean="0"/>
          </a:p>
          <a:p>
            <a:endParaRPr lang="en-US" dirty="0" smtClean="0"/>
          </a:p>
          <a:p>
            <a:endParaRPr lang="en-US" dirty="0"/>
          </a:p>
        </p:txBody>
      </p:sp>
      <p:sp>
        <p:nvSpPr>
          <p:cNvPr id="5" name="Slide Number Placeholder 4"/>
          <p:cNvSpPr>
            <a:spLocks noGrp="1"/>
          </p:cNvSpPr>
          <p:nvPr>
            <p:ph type="sldNum" sz="quarter" idx="11"/>
          </p:nvPr>
        </p:nvSpPr>
        <p:spPr/>
        <p:txBody>
          <a:bodyPr/>
          <a:lstStyle/>
          <a:p>
            <a:r>
              <a:rPr lang="en-US" smtClean="0"/>
              <a:t>2–</a:t>
            </a:r>
            <a:fld id="{70F3B58D-7020-4E14-8269-33AC0A6ED90F}" type="slidenum">
              <a:rPr lang="en-US" smtClean="0"/>
              <a:pPr/>
              <a:t>1</a:t>
            </a:fld>
            <a:endParaRPr lang="en-US"/>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172581028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762"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AutoShape 2"/>
          <p:cNvSpPr>
            <a:spLocks noGrp="1" noChangeArrowheads="1"/>
          </p:cNvSpPr>
          <p:nvPr>
            <p:ph type="title"/>
          </p:nvPr>
        </p:nvSpPr>
        <p:spPr/>
        <p:txBody>
          <a:bodyPr/>
          <a:lstStyle/>
          <a:p>
            <a:r>
              <a:rPr lang="en-US" dirty="0" smtClean="0"/>
              <a:t>Exam Format and Rules</a:t>
            </a:r>
            <a:endParaRPr lang="en-US" dirty="0"/>
          </a:p>
        </p:txBody>
      </p:sp>
      <p:sp>
        <p:nvSpPr>
          <p:cNvPr id="6" name="Content Placeholder 5"/>
          <p:cNvSpPr>
            <a:spLocks noGrp="1"/>
          </p:cNvSpPr>
          <p:nvPr>
            <p:ph idx="1"/>
          </p:nvPr>
        </p:nvSpPr>
        <p:spPr/>
        <p:txBody>
          <a:bodyPr/>
          <a:lstStyle/>
          <a:p>
            <a:r>
              <a:rPr lang="en-US" dirty="0" smtClean="0"/>
              <a:t>Coverage: chapters 8-16, excluding chapter 15</a:t>
            </a:r>
          </a:p>
          <a:p>
            <a:r>
              <a:rPr lang="en-US" dirty="0" smtClean="0"/>
              <a:t>Format: multiple-choice questions</a:t>
            </a:r>
          </a:p>
          <a:p>
            <a:pPr lvl="1"/>
            <a:r>
              <a:rPr lang="en-US" dirty="0" smtClean="0"/>
              <a:t>Part I: Theories and concepts</a:t>
            </a:r>
          </a:p>
          <a:p>
            <a:pPr lvl="1"/>
            <a:r>
              <a:rPr lang="en-US" dirty="0" smtClean="0"/>
              <a:t>Part II: Computational problems</a:t>
            </a:r>
          </a:p>
          <a:p>
            <a:r>
              <a:rPr lang="en-US" dirty="0" smtClean="0"/>
              <a:t>Exam length: 120 minutes</a:t>
            </a:r>
          </a:p>
          <a:p>
            <a:r>
              <a:rPr lang="en-US" dirty="0" smtClean="0"/>
              <a:t>Rules: closed book, notes and slides; no cell phone or computer. </a:t>
            </a:r>
          </a:p>
          <a:p>
            <a:r>
              <a:rPr lang="en-US" dirty="0" smtClean="0"/>
              <a:t>Allowed: a formula sheet of formulas only, a calculator, and a blank sheet.</a:t>
            </a:r>
          </a:p>
          <a:p>
            <a:endParaRPr lang="en-US" dirty="0" smtClean="0"/>
          </a:p>
          <a:p>
            <a:endParaRPr lang="en-US" dirty="0" smtClean="0"/>
          </a:p>
          <a:p>
            <a:endParaRPr lang="en-US" dirty="0" smtClean="0"/>
          </a:p>
          <a:p>
            <a:endParaRPr lang="en-US" dirty="0"/>
          </a:p>
        </p:txBody>
      </p:sp>
      <p:sp>
        <p:nvSpPr>
          <p:cNvPr id="5" name="Slide Number Placeholder 4"/>
          <p:cNvSpPr>
            <a:spLocks noGrp="1"/>
          </p:cNvSpPr>
          <p:nvPr>
            <p:ph type="sldNum" sz="quarter" idx="11"/>
          </p:nvPr>
        </p:nvSpPr>
        <p:spPr/>
        <p:txBody>
          <a:bodyPr/>
          <a:lstStyle/>
          <a:p>
            <a:r>
              <a:rPr lang="en-US" smtClean="0"/>
              <a:t>2–</a:t>
            </a:r>
            <a:fld id="{70F3B58D-7020-4E14-8269-33AC0A6ED90F}" type="slidenum">
              <a:rPr lang="en-US" smtClean="0"/>
              <a:pPr/>
              <a:t>2</a:t>
            </a:fld>
            <a:endParaRPr lang="en-US"/>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5779454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6131"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AutoShape 2"/>
          <p:cNvSpPr>
            <a:spLocks noGrp="1" noChangeArrowheads="1"/>
          </p:cNvSpPr>
          <p:nvPr>
            <p:ph type="title"/>
          </p:nvPr>
        </p:nvSpPr>
        <p:spPr>
          <a:xfrm>
            <a:off x="495300" y="263525"/>
            <a:ext cx="8153400" cy="814090"/>
          </a:xfrm>
        </p:spPr>
        <p:txBody>
          <a:bodyPr/>
          <a:lstStyle/>
          <a:p>
            <a:r>
              <a:rPr lang="en-US" dirty="0" smtClean="0"/>
              <a:t>On theory and concept questions</a:t>
            </a:r>
            <a:endParaRPr lang="en-US" dirty="0"/>
          </a:p>
        </p:txBody>
      </p:sp>
      <p:sp>
        <p:nvSpPr>
          <p:cNvPr id="6" name="Content Placeholder 5"/>
          <p:cNvSpPr>
            <a:spLocks noGrp="1"/>
          </p:cNvSpPr>
          <p:nvPr>
            <p:ph idx="1"/>
          </p:nvPr>
        </p:nvSpPr>
        <p:spPr/>
        <p:txBody>
          <a:bodyPr/>
          <a:lstStyle/>
          <a:p>
            <a:pPr marL="514350" indent="-514350">
              <a:buFont typeface="+mj-lt"/>
              <a:buAutoNum type="arabicPeriod"/>
            </a:pPr>
            <a:r>
              <a:rPr lang="en-US" dirty="0" smtClean="0"/>
              <a:t>Go through and understand the PP slides and scripts for each chapter.</a:t>
            </a:r>
          </a:p>
          <a:p>
            <a:pPr marL="514350" indent="-514350">
              <a:buFont typeface="+mj-lt"/>
              <a:buAutoNum type="arabicPeriod"/>
            </a:pPr>
            <a:r>
              <a:rPr lang="en-US" dirty="0" smtClean="0"/>
              <a:t>Make sure you understand the meaning of each important acronym.</a:t>
            </a:r>
          </a:p>
          <a:p>
            <a:pPr marL="514350" indent="-514350">
              <a:buFont typeface="+mj-lt"/>
              <a:buAutoNum type="arabicPeriod"/>
            </a:pPr>
            <a:r>
              <a:rPr lang="en-US" dirty="0" smtClean="0"/>
              <a:t>If time permits, read the book chapters to further the understanding. </a:t>
            </a:r>
          </a:p>
          <a:p>
            <a:endParaRPr lang="en-US" dirty="0" smtClean="0"/>
          </a:p>
          <a:p>
            <a:endParaRPr lang="en-US" dirty="0" smtClean="0"/>
          </a:p>
          <a:p>
            <a:endParaRPr lang="en-US" dirty="0" smtClean="0"/>
          </a:p>
          <a:p>
            <a:endParaRPr lang="en-US" dirty="0"/>
          </a:p>
        </p:txBody>
      </p:sp>
      <p:sp>
        <p:nvSpPr>
          <p:cNvPr id="5" name="Slide Number Placeholder 4"/>
          <p:cNvSpPr>
            <a:spLocks noGrp="1"/>
          </p:cNvSpPr>
          <p:nvPr>
            <p:ph type="sldNum" sz="quarter" idx="11"/>
          </p:nvPr>
        </p:nvSpPr>
        <p:spPr/>
        <p:txBody>
          <a:bodyPr/>
          <a:lstStyle/>
          <a:p>
            <a:r>
              <a:rPr lang="en-US" smtClean="0"/>
              <a:t>2–</a:t>
            </a:r>
            <a:fld id="{70F3B58D-7020-4E14-8269-33AC0A6ED90F}" type="slidenum">
              <a:rPr lang="en-US" smtClean="0"/>
              <a:pPr/>
              <a:t>3</a:t>
            </a:fld>
            <a:endParaRPr lang="en-US"/>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4444"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AutoShape 2"/>
          <p:cNvSpPr>
            <a:spLocks noGrp="1" noChangeArrowheads="1"/>
          </p:cNvSpPr>
          <p:nvPr>
            <p:ph type="title"/>
          </p:nvPr>
        </p:nvSpPr>
        <p:spPr>
          <a:xfrm>
            <a:off x="495300" y="263525"/>
            <a:ext cx="8153400" cy="814090"/>
          </a:xfrm>
        </p:spPr>
        <p:txBody>
          <a:bodyPr/>
          <a:lstStyle/>
          <a:p>
            <a:r>
              <a:rPr lang="en-US" dirty="0" smtClean="0"/>
              <a:t>On computational problems</a:t>
            </a:r>
            <a:endParaRPr lang="en-US" dirty="0"/>
          </a:p>
        </p:txBody>
      </p:sp>
      <p:sp>
        <p:nvSpPr>
          <p:cNvPr id="6" name="Content Placeholder 5"/>
          <p:cNvSpPr>
            <a:spLocks noGrp="1"/>
          </p:cNvSpPr>
          <p:nvPr>
            <p:ph idx="1"/>
          </p:nvPr>
        </p:nvSpPr>
        <p:spPr/>
        <p:txBody>
          <a:bodyPr/>
          <a:lstStyle/>
          <a:p>
            <a:pPr marL="514350" indent="-514350">
              <a:buFont typeface="+mj-lt"/>
              <a:buAutoNum type="arabicPeriod"/>
            </a:pPr>
            <a:r>
              <a:rPr lang="en-US" dirty="0" smtClean="0"/>
              <a:t>Prepare a formula sheet of each mathematical model or formula.</a:t>
            </a:r>
          </a:p>
          <a:p>
            <a:pPr marL="514350" indent="-514350">
              <a:buFont typeface="+mj-lt"/>
              <a:buAutoNum type="arabicPeriod"/>
            </a:pPr>
            <a:r>
              <a:rPr lang="en-US" dirty="0" smtClean="0"/>
              <a:t>Understand the purpose, assumption and notation used for each formula/model and its intended application</a:t>
            </a:r>
          </a:p>
          <a:p>
            <a:pPr marL="514350" indent="-514350">
              <a:buFont typeface="+mj-lt"/>
              <a:buAutoNum type="arabicPeriod"/>
            </a:pPr>
            <a:r>
              <a:rPr lang="en-US" dirty="0" smtClean="0"/>
              <a:t>Go through example(s) to verify your understanding of its application (with formula, NOT Xcel sheet).</a:t>
            </a:r>
          </a:p>
          <a:p>
            <a:pPr marL="514350" indent="-514350">
              <a:buFont typeface="+mj-lt"/>
              <a:buAutoNum type="arabicPeriod"/>
            </a:pPr>
            <a:r>
              <a:rPr lang="en-US" dirty="0" smtClean="0"/>
              <a:t>Check to make sure that you understand each computational homework assignment.</a:t>
            </a:r>
          </a:p>
          <a:p>
            <a:endParaRPr lang="en-US" dirty="0" smtClean="0"/>
          </a:p>
          <a:p>
            <a:endParaRPr lang="en-US" dirty="0" smtClean="0"/>
          </a:p>
          <a:p>
            <a:endParaRPr lang="en-US" dirty="0"/>
          </a:p>
        </p:txBody>
      </p:sp>
      <p:sp>
        <p:nvSpPr>
          <p:cNvPr id="5" name="Slide Number Placeholder 4"/>
          <p:cNvSpPr>
            <a:spLocks noGrp="1"/>
          </p:cNvSpPr>
          <p:nvPr>
            <p:ph type="sldNum" sz="quarter" idx="11"/>
          </p:nvPr>
        </p:nvSpPr>
        <p:spPr/>
        <p:txBody>
          <a:bodyPr/>
          <a:lstStyle/>
          <a:p>
            <a:r>
              <a:rPr lang="en-US" smtClean="0"/>
              <a:t>2–</a:t>
            </a:r>
            <a:fld id="{70F3B58D-7020-4E14-8269-33AC0A6ED90F}" type="slidenum">
              <a:rPr lang="en-US" smtClean="0"/>
              <a:pPr/>
              <a:t>4</a:t>
            </a:fld>
            <a:endParaRPr lang="en-US"/>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118021321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084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AutoShape 2"/>
          <p:cNvSpPr>
            <a:spLocks noGrp="1" noChangeArrowheads="1"/>
          </p:cNvSpPr>
          <p:nvPr>
            <p:ph type="title"/>
          </p:nvPr>
        </p:nvSpPr>
        <p:spPr/>
        <p:txBody>
          <a:bodyPr/>
          <a:lstStyle/>
          <a:p>
            <a:r>
              <a:rPr lang="en-US" dirty="0" smtClean="0"/>
              <a:t>Review of Chapter 8</a:t>
            </a:r>
            <a:endParaRPr lang="en-US" dirty="0"/>
          </a:p>
        </p:txBody>
      </p:sp>
      <p:sp>
        <p:nvSpPr>
          <p:cNvPr id="6" name="Content Placeholder 5"/>
          <p:cNvSpPr>
            <a:spLocks noGrp="1"/>
          </p:cNvSpPr>
          <p:nvPr>
            <p:ph idx="1"/>
          </p:nvPr>
        </p:nvSpPr>
        <p:spPr>
          <a:xfrm>
            <a:off x="533400" y="1219200"/>
            <a:ext cx="8077200" cy="5486400"/>
          </a:xfrm>
        </p:spPr>
        <p:txBody>
          <a:bodyPr/>
          <a:lstStyle/>
          <a:p>
            <a:r>
              <a:rPr lang="en-US" dirty="0" smtClean="0"/>
              <a:t>On chapter </a:t>
            </a:r>
            <a:r>
              <a:rPr lang="en-US" dirty="0"/>
              <a:t>8</a:t>
            </a:r>
            <a:endParaRPr lang="en-US" dirty="0" smtClean="0"/>
          </a:p>
          <a:p>
            <a:pPr lvl="1"/>
            <a:r>
              <a:rPr lang="en-US" dirty="0" smtClean="0"/>
              <a:t>Time constrained scheduling</a:t>
            </a:r>
          </a:p>
          <a:p>
            <a:pPr lvl="2"/>
            <a:r>
              <a:rPr lang="en-US" dirty="0" smtClean="0"/>
              <a:t>Also called resource leveling  </a:t>
            </a:r>
          </a:p>
          <a:p>
            <a:pPr lvl="2"/>
            <a:r>
              <a:rPr lang="en-US" dirty="0" smtClean="0"/>
              <a:t>A fixed deadline, </a:t>
            </a:r>
          </a:p>
          <a:p>
            <a:pPr lvl="2"/>
            <a:r>
              <a:rPr lang="en-US" dirty="0" smtClean="0"/>
              <a:t>Resources are infinite</a:t>
            </a:r>
          </a:p>
          <a:p>
            <a:pPr lvl="2"/>
            <a:r>
              <a:rPr lang="en-US" dirty="0" smtClean="0"/>
              <a:t>Focused on minimizing he valleys and peaks of resource loads.  </a:t>
            </a:r>
          </a:p>
          <a:p>
            <a:pPr lvl="1"/>
            <a:r>
              <a:rPr lang="en-US" dirty="0" smtClean="0"/>
              <a:t>Resource constrained scheduling. </a:t>
            </a:r>
          </a:p>
          <a:p>
            <a:pPr lvl="2"/>
            <a:r>
              <a:rPr lang="en-US" dirty="0" smtClean="0"/>
              <a:t>Apply the rules of thumb</a:t>
            </a:r>
          </a:p>
          <a:p>
            <a:pPr lvl="3"/>
            <a:r>
              <a:rPr lang="en-US" dirty="0" smtClean="0"/>
              <a:t>Slack time</a:t>
            </a:r>
          </a:p>
          <a:p>
            <a:pPr lvl="3"/>
            <a:r>
              <a:rPr lang="en-US" dirty="0" smtClean="0"/>
              <a:t>Duration time</a:t>
            </a:r>
          </a:p>
          <a:p>
            <a:pPr lvl="3"/>
            <a:r>
              <a:rPr lang="en-US" dirty="0" smtClean="0"/>
              <a:t>Task ID</a:t>
            </a:r>
          </a:p>
          <a:p>
            <a:pPr lvl="2"/>
            <a:r>
              <a:rPr lang="en-US" dirty="0" smtClean="0"/>
              <a:t>Schedule time interval by time interval</a:t>
            </a:r>
          </a:p>
          <a:p>
            <a:pPr lvl="2"/>
            <a:r>
              <a:rPr lang="en-US" dirty="0" smtClean="0"/>
              <a:t>After scheduling is done, update the start and finish times, and slack on the project network  </a:t>
            </a:r>
          </a:p>
        </p:txBody>
      </p:sp>
      <p:sp>
        <p:nvSpPr>
          <p:cNvPr id="5" name="Slide Number Placeholder 4"/>
          <p:cNvSpPr>
            <a:spLocks noGrp="1"/>
          </p:cNvSpPr>
          <p:nvPr>
            <p:ph type="sldNum" sz="quarter" idx="11"/>
          </p:nvPr>
        </p:nvSpPr>
        <p:spPr/>
        <p:txBody>
          <a:bodyPr/>
          <a:lstStyle/>
          <a:p>
            <a:r>
              <a:rPr lang="en-US" smtClean="0"/>
              <a:t>2–</a:t>
            </a:r>
            <a:fld id="{70F3B58D-7020-4E14-8269-33AC0A6ED90F}" type="slidenum">
              <a:rPr lang="en-US" smtClean="0"/>
              <a:pPr/>
              <a:t>5</a:t>
            </a:fld>
            <a:endParaRPr lang="en-US"/>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32756742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749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AutoShape 2"/>
          <p:cNvSpPr>
            <a:spLocks noGrp="1" noChangeArrowheads="1"/>
          </p:cNvSpPr>
          <p:nvPr>
            <p:ph type="title"/>
          </p:nvPr>
        </p:nvSpPr>
        <p:spPr/>
        <p:txBody>
          <a:bodyPr/>
          <a:lstStyle/>
          <a:p>
            <a:r>
              <a:rPr lang="en-US" dirty="0" smtClean="0"/>
              <a:t>Review of Chapter 9</a:t>
            </a:r>
            <a:endParaRPr lang="en-US" dirty="0"/>
          </a:p>
        </p:txBody>
      </p:sp>
      <p:sp>
        <p:nvSpPr>
          <p:cNvPr id="6" name="Content Placeholder 5"/>
          <p:cNvSpPr>
            <a:spLocks noGrp="1"/>
          </p:cNvSpPr>
          <p:nvPr>
            <p:ph idx="1"/>
          </p:nvPr>
        </p:nvSpPr>
        <p:spPr>
          <a:xfrm>
            <a:off x="533400" y="1219200"/>
            <a:ext cx="8077200" cy="5486400"/>
          </a:xfrm>
        </p:spPr>
        <p:txBody>
          <a:bodyPr/>
          <a:lstStyle/>
          <a:p>
            <a:r>
              <a:rPr lang="en-US" dirty="0" smtClean="0"/>
              <a:t>On chapter </a:t>
            </a:r>
            <a:r>
              <a:rPr lang="en-US" dirty="0"/>
              <a:t>9</a:t>
            </a:r>
            <a:endParaRPr lang="en-US" dirty="0" smtClean="0"/>
          </a:p>
          <a:p>
            <a:pPr lvl="1"/>
            <a:r>
              <a:rPr lang="en-US" dirty="0"/>
              <a:t>It focuses on identifying and selecting alternative resources for shortening the duration of a critical project task at a minimum increase rate of its direct cost. </a:t>
            </a:r>
          </a:p>
          <a:p>
            <a:pPr lvl="1"/>
            <a:r>
              <a:rPr lang="en-US" dirty="0" smtClean="0"/>
              <a:t>The optimal project duration is the one that has the minimum total project costs (sum of the direct and indirect costs) </a:t>
            </a:r>
          </a:p>
          <a:p>
            <a:pPr lvl="1"/>
            <a:endParaRPr lang="en-US" dirty="0" smtClean="0"/>
          </a:p>
        </p:txBody>
      </p:sp>
      <p:sp>
        <p:nvSpPr>
          <p:cNvPr id="5" name="Slide Number Placeholder 4"/>
          <p:cNvSpPr>
            <a:spLocks noGrp="1"/>
          </p:cNvSpPr>
          <p:nvPr>
            <p:ph type="sldNum" sz="quarter" idx="11"/>
          </p:nvPr>
        </p:nvSpPr>
        <p:spPr/>
        <p:txBody>
          <a:bodyPr/>
          <a:lstStyle/>
          <a:p>
            <a:r>
              <a:rPr lang="en-US" smtClean="0"/>
              <a:t>2–</a:t>
            </a:r>
            <a:fld id="{70F3B58D-7020-4E14-8269-33AC0A6ED90F}" type="slidenum">
              <a:rPr lang="en-US" smtClean="0"/>
              <a:pPr/>
              <a:t>6</a:t>
            </a:fld>
            <a:endParaRPr lang="en-US"/>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383788442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713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AutoShape 2"/>
          <p:cNvSpPr>
            <a:spLocks noGrp="1" noChangeArrowheads="1"/>
          </p:cNvSpPr>
          <p:nvPr>
            <p:ph type="title"/>
          </p:nvPr>
        </p:nvSpPr>
        <p:spPr/>
        <p:txBody>
          <a:bodyPr/>
          <a:lstStyle/>
          <a:p>
            <a:r>
              <a:rPr lang="en-US" dirty="0" smtClean="0"/>
              <a:t>Review of Chapter 13</a:t>
            </a:r>
            <a:endParaRPr lang="en-US" dirty="0"/>
          </a:p>
        </p:txBody>
      </p:sp>
      <p:sp>
        <p:nvSpPr>
          <p:cNvPr id="6" name="Content Placeholder 5"/>
          <p:cNvSpPr>
            <a:spLocks noGrp="1"/>
          </p:cNvSpPr>
          <p:nvPr>
            <p:ph idx="1"/>
          </p:nvPr>
        </p:nvSpPr>
        <p:spPr>
          <a:xfrm>
            <a:off x="533400" y="1219200"/>
            <a:ext cx="8077200" cy="5486400"/>
          </a:xfrm>
        </p:spPr>
        <p:txBody>
          <a:bodyPr/>
          <a:lstStyle/>
          <a:p>
            <a:r>
              <a:rPr lang="en-US" dirty="0" smtClean="0"/>
              <a:t>On chapter 13</a:t>
            </a:r>
          </a:p>
          <a:p>
            <a:pPr lvl="1"/>
            <a:r>
              <a:rPr lang="en-US" dirty="0" smtClean="0"/>
              <a:t>It covers project monitoring and control activities in the implementation stage of project life cycle. </a:t>
            </a:r>
          </a:p>
          <a:p>
            <a:pPr lvl="1"/>
            <a:r>
              <a:rPr lang="en-US" dirty="0" smtClean="0"/>
              <a:t>It focuses on earned value concepts as a project monitoring and control tool. </a:t>
            </a:r>
          </a:p>
          <a:p>
            <a:pPr lvl="1"/>
            <a:r>
              <a:rPr lang="en-US" dirty="0" smtClean="0"/>
              <a:t>The earned value concepts combines both cost and schedule performance on one chart. </a:t>
            </a:r>
          </a:p>
          <a:p>
            <a:pPr lvl="1"/>
            <a:r>
              <a:rPr lang="en-US" dirty="0" smtClean="0"/>
              <a:t>You need to evaluate both cost and schedule variances, performance indices, and project cost projection at completion, among others. </a:t>
            </a:r>
          </a:p>
        </p:txBody>
      </p:sp>
      <p:sp>
        <p:nvSpPr>
          <p:cNvPr id="5" name="Slide Number Placeholder 4"/>
          <p:cNvSpPr>
            <a:spLocks noGrp="1"/>
          </p:cNvSpPr>
          <p:nvPr>
            <p:ph type="sldNum" sz="quarter" idx="11"/>
          </p:nvPr>
        </p:nvSpPr>
        <p:spPr/>
        <p:txBody>
          <a:bodyPr/>
          <a:lstStyle/>
          <a:p>
            <a:r>
              <a:rPr lang="en-US" smtClean="0"/>
              <a:t>2–</a:t>
            </a:r>
            <a:fld id="{70F3B58D-7020-4E14-8269-33AC0A6ED90F}" type="slidenum">
              <a:rPr lang="en-US" smtClean="0"/>
              <a:pPr/>
              <a:t>7</a:t>
            </a:fld>
            <a:endParaRPr lang="en-US"/>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21451148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7493"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AutoShape 2"/>
          <p:cNvSpPr>
            <a:spLocks noGrp="1" noChangeArrowheads="1"/>
          </p:cNvSpPr>
          <p:nvPr>
            <p:ph type="title"/>
          </p:nvPr>
        </p:nvSpPr>
        <p:spPr>
          <a:xfrm>
            <a:off x="564824" y="0"/>
            <a:ext cx="8153400" cy="823913"/>
          </a:xfrm>
        </p:spPr>
        <p:txBody>
          <a:bodyPr/>
          <a:lstStyle/>
          <a:p>
            <a:r>
              <a:rPr lang="en-US" dirty="0" smtClean="0"/>
              <a:t>Formula Sheet</a:t>
            </a:r>
            <a:endParaRPr lang="en-US" dirty="0"/>
          </a:p>
        </p:txBody>
      </p:sp>
      <p:pic>
        <p:nvPicPr>
          <p:cNvPr id="2" name="Content Placeholder 1"/>
          <p:cNvPicPr>
            <a:picLocks noGrp="1" noChangeAspect="1"/>
          </p:cNvPicPr>
          <p:nvPr>
            <p:ph idx="1"/>
          </p:nvPr>
        </p:nvPicPr>
        <p:blipFill>
          <a:blip r:embed="rId5"/>
          <a:stretch>
            <a:fillRect/>
          </a:stretch>
        </p:blipFill>
        <p:spPr>
          <a:xfrm>
            <a:off x="0" y="823913"/>
            <a:ext cx="9144000" cy="10194524"/>
          </a:xfrm>
          <a:prstGeom prst="rect">
            <a:avLst/>
          </a:prstGeom>
        </p:spPr>
      </p:pic>
      <p:sp>
        <p:nvSpPr>
          <p:cNvPr id="5" name="Slide Number Placeholder 4"/>
          <p:cNvSpPr>
            <a:spLocks noGrp="1"/>
          </p:cNvSpPr>
          <p:nvPr>
            <p:ph type="sldNum" sz="quarter" idx="11"/>
          </p:nvPr>
        </p:nvSpPr>
        <p:spPr/>
        <p:txBody>
          <a:bodyPr/>
          <a:lstStyle/>
          <a:p>
            <a:r>
              <a:rPr lang="en-US" smtClean="0"/>
              <a:t>2–</a:t>
            </a:r>
            <a:fld id="{70F3B58D-7020-4E14-8269-33AC0A6ED90F}" type="slidenum">
              <a:rPr lang="en-US" smtClean="0"/>
              <a:pPr/>
              <a:t>8</a:t>
            </a:fld>
            <a:endParaRPr lang="en-US"/>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27040036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118"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Project Management 6e. - Gray and Larson">
  <a:themeElements>
    <a:clrScheme name="">
      <a:dk1>
        <a:srgbClr val="000000"/>
      </a:dk1>
      <a:lt1>
        <a:srgbClr val="FFFFEF"/>
      </a:lt1>
      <a:dk2>
        <a:srgbClr val="000000"/>
      </a:dk2>
      <a:lt2>
        <a:srgbClr val="808080"/>
      </a:lt2>
      <a:accent1>
        <a:srgbClr val="00CC99"/>
      </a:accent1>
      <a:accent2>
        <a:srgbClr val="3333CC"/>
      </a:accent2>
      <a:accent3>
        <a:srgbClr val="FFFFF6"/>
      </a:accent3>
      <a:accent4>
        <a:srgbClr val="000000"/>
      </a:accent4>
      <a:accent5>
        <a:srgbClr val="AAE2CA"/>
      </a:accent5>
      <a:accent6>
        <a:srgbClr val="2D2DB9"/>
      </a:accent6>
      <a:hlink>
        <a:srgbClr val="CCCCFF"/>
      </a:hlink>
      <a:folHlink>
        <a:srgbClr val="B2B2B2"/>
      </a:folHlink>
    </a:clrScheme>
    <a:fontScheme name="Project Management 5e. - Gray and Larso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FF0000"/>
        </a:solid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000" b="0" i="0" u="none" strike="noStrike" cap="none" normalizeH="0" baseline="0" smtClean="0">
            <a:ln>
              <a:noFill/>
            </a:ln>
            <a:solidFill>
              <a:schemeClr val="tx1"/>
            </a:solidFill>
            <a:effectLst/>
            <a:latin typeface="Arial" panose="020B0604020202020204" pitchFamily="34" charset="0"/>
          </a:defRPr>
        </a:defPPr>
      </a:lstStyle>
    </a:spDef>
    <a:lnDef>
      <a:spPr bwMode="auto">
        <a:xfrm>
          <a:off x="0" y="0"/>
          <a:ext cx="1" cy="1"/>
        </a:xfrm>
        <a:custGeom>
          <a:avLst/>
          <a:gdLst/>
          <a:ahLst/>
          <a:cxnLst/>
          <a:rect l="0" t="0" r="0" b="0"/>
          <a:pathLst/>
        </a:custGeom>
        <a:solidFill>
          <a:srgbClr val="FF0000"/>
        </a:solid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000" b="0" i="0" u="none" strike="noStrike" cap="none" normalizeH="0" baseline="0" smtClean="0">
            <a:ln>
              <a:noFill/>
            </a:ln>
            <a:solidFill>
              <a:schemeClr val="tx1"/>
            </a:solidFill>
            <a:effectLst/>
            <a:latin typeface="Arial" panose="020B0604020202020204" pitchFamily="34" charset="0"/>
          </a:defRPr>
        </a:defPPr>
      </a:lstStyle>
    </a:lnDef>
  </a:objectDefaults>
  <a:extraClrSchemeLst>
    <a:extraClrScheme>
      <a:clrScheme name="Project Management 5e. - Gray and Larso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Project Management 5e. - Gray and Larso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Project Management 5e. - Gray and Larso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Project Management 5e. - Gray and Larso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Project Management 5e. - Gray and Lars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Project Management 5e. - Gray and Lars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Project Management 5e. - Gray and Lars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2416</TotalTime>
  <Words>1121</Words>
  <Application>Microsoft Office PowerPoint</Application>
  <PresentationFormat>On-screen Show (4:3)</PresentationFormat>
  <Paragraphs>106</Paragraphs>
  <Slides>8</Slides>
  <Notes>8</Notes>
  <HiddenSlides>0</HiddenSlides>
  <MMClips>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Tahoma</vt:lpstr>
      <vt:lpstr>Times New Roman</vt:lpstr>
      <vt:lpstr>Project Management 6e. - Gray and Larson</vt:lpstr>
      <vt:lpstr>Midterm Exam Review</vt:lpstr>
      <vt:lpstr>Exam Format and Rules</vt:lpstr>
      <vt:lpstr>On theory and concept questions</vt:lpstr>
      <vt:lpstr>On computational problems</vt:lpstr>
      <vt:lpstr>Review of Chapter 8</vt:lpstr>
      <vt:lpstr>Review of Chapter 9</vt:lpstr>
      <vt:lpstr>Review of Chapter 13</vt:lpstr>
      <vt:lpstr>Formula Sheet</vt:lpstr>
    </vt:vector>
  </TitlesOfParts>
  <Manager>Wanda Zeman</Manager>
  <Company>The McGraw-Hill Companies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Management 6e</dc:title>
  <dc:subject>Chapter 2</dc:subject>
  <dc:creator>Charlie Cook - ccook@uwa.edu</dc:creator>
  <cp:lastModifiedBy>Chin-Sheng Chen</cp:lastModifiedBy>
  <cp:revision>129</cp:revision>
  <cp:lastPrinted>1601-01-01T00:00:00Z</cp:lastPrinted>
  <dcterms:created xsi:type="dcterms:W3CDTF">1901-01-01T06:00:00Z</dcterms:created>
  <dcterms:modified xsi:type="dcterms:W3CDTF">2015-12-09T19:01:05Z</dcterms:modified>
</cp:coreProperties>
</file>

<file path=docProps/thumbnail.jpeg>
</file>